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Roboto"/>
      <p:regular r:id="rId27"/>
      <p:bold r:id="rId28"/>
      <p:italic r:id="rId29"/>
      <p:boldItalic r:id="rId30"/>
    </p:embeddedFont>
    <p:embeddedFont>
      <p:font typeface="Montserrat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regular.fntdata"/><Relationship Id="rId3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251710c900_5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62" name="Google Shape;62;g1251710c900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g1251710c900_5_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251710c900_5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" name="Google Shape;72;g1251710c900_5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1251710c900_5_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2138d4cc2_0_8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g122138d4cc2_0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122138d4cc2_0_85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70c4faba6_0_1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" name="Google Shape;91;g3070c4faba6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3070c4faba6_0_13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70c4faba6_0_1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g3070c4faba6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070c4faba6_0_15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70c4faba6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070c4faba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70c4faba6_0_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g3070c4faba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070c4faba6_0_4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070c4faba6_0_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5" name="Google Shape;125;g3070c4faba6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070c4faba6_0_7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e78e85920a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g2e78e85920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2e78e85920a_0_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070c4faba6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070c4faba6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070c4faba6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g3070c4faba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070c4faba6_0_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e78e85920a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e78e85920a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1d108e1fef_0_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5" name="Google Shape;165;g11d108e1fe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11d108e1fef_0_7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070c4faba6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070c4faba6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070c4faba6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070c4faba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070c4faba6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070c4faba6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070c4faba6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070c4faba6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22138d4cc2_0_89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g122138d4cc2_0_8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122138d4cc2_0_89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251710c900_5_6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3" name="Google Shape;213;g1251710c900_5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1251710c900_5_61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22138d4cc2_0_9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1" name="Google Shape;221;g122138d4cc2_0_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122138d4cc2_0_96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070c4faba6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070c4faba6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●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○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■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●"/>
              <a:defRPr sz="1600"/>
            </a:lvl4pPr>
            <a:lvl5pPr indent="-317500" lvl="4" marL="2286000" rtl="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○"/>
              <a:defRPr sz="14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1" type="ftr"/>
          </p:nvPr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457200" y="914400"/>
            <a:ext cx="8229600" cy="5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0" type="dt"/>
          </p:nvPr>
        </p:nvSpPr>
        <p:spPr>
          <a:xfrm>
            <a:off x="990600" y="4914900"/>
            <a:ext cx="240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678237" y="49149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858000" y="49149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youtu.be/PTo9e3ILmms?si=TQV-Mc4eBQmwD5lV" TargetMode="External"/><Relationship Id="rId4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ww.workinggenius.com" TargetMode="External"/><Relationship Id="rId4" Type="http://schemas.openxmlformats.org/officeDocument/2006/relationships/hyperlink" Target="https://www.workinggenius.com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ctrTitle"/>
          </p:nvPr>
        </p:nvSpPr>
        <p:spPr>
          <a:xfrm>
            <a:off x="381000" y="2155825"/>
            <a:ext cx="8222100" cy="6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4000"/>
              <a:buFont typeface="Arial"/>
              <a:buNone/>
            </a:pPr>
            <a:r>
              <a:rPr lang="en" sz="3400">
                <a:solidFill>
                  <a:srgbClr val="993300"/>
                </a:solidFill>
              </a:rPr>
              <a:t>Creating and Leading Productive Teams</a:t>
            </a:r>
            <a:endParaRPr sz="4600">
              <a:solidFill>
                <a:srgbClr val="993300"/>
              </a:solidFill>
            </a:endParaRPr>
          </a:p>
        </p:txBody>
      </p:sp>
      <p:sp>
        <p:nvSpPr>
          <p:cNvPr id="66" name="Google Shape;66;p15"/>
          <p:cNvSpPr txBox="1"/>
          <p:nvPr>
            <p:ph idx="1" type="subTitle"/>
          </p:nvPr>
        </p:nvSpPr>
        <p:spPr>
          <a:xfrm>
            <a:off x="381000" y="685800"/>
            <a:ext cx="533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rPr i="1" lang="en" sz="2400">
                <a:solidFill>
                  <a:srgbClr val="002664"/>
                </a:solidFill>
              </a:rPr>
              <a:t>“Creating Highly Productive teams are so rare… Align the people to the work is what’s missing”</a:t>
            </a:r>
            <a:endParaRPr i="1"/>
          </a:p>
        </p:txBody>
      </p:sp>
      <p:sp>
        <p:nvSpPr>
          <p:cNvPr id="67" name="Google Shape;67;p15"/>
          <p:cNvSpPr txBox="1"/>
          <p:nvPr/>
        </p:nvSpPr>
        <p:spPr>
          <a:xfrm>
            <a:off x="3214475" y="2832326"/>
            <a:ext cx="22860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rgbClr val="002664"/>
                </a:solidFill>
                <a:latin typeface="Arial"/>
                <a:ea typeface="Arial"/>
                <a:cs typeface="Arial"/>
                <a:sym typeface="Arial"/>
              </a:rPr>
              <a:t>Donna Hover-Ojeda</a:t>
            </a:r>
            <a:endParaRPr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1800"/>
              <a:buFont typeface="Arial"/>
              <a:buNone/>
            </a:pPr>
            <a:r>
              <a:rPr lang="en" sz="1800">
                <a:solidFill>
                  <a:srgbClr val="002664"/>
                </a:solidFill>
              </a:rPr>
              <a:t>Chief Strategist</a:t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525" y="3533250"/>
            <a:ext cx="1939725" cy="149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0150" y="3617426"/>
            <a:ext cx="2022275" cy="141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152400" y="171450"/>
            <a:ext cx="8839200" cy="628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b="0" i="0" lang="en" sz="2700" u="none">
                <a:solidFill>
                  <a:srgbClr val="993300"/>
                </a:solidFill>
                <a:latin typeface="Arial"/>
                <a:ea typeface="Arial"/>
                <a:cs typeface="Arial"/>
                <a:sym typeface="Arial"/>
              </a:rPr>
              <a:t>Our Agenda Today</a:t>
            </a:r>
            <a:endParaRPr sz="2700">
              <a:solidFill>
                <a:srgbClr val="993300"/>
              </a:solidFill>
            </a:endParaRPr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Teams and Mind Set Change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High Performing Teams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Building Productive Teams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Activities of Work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Categories of Work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Stages of Work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Action you can Take</a:t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3733800" y="474345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78" name="Google Shape;78;p16"/>
          <p:cNvSpPr txBox="1"/>
          <p:nvPr/>
        </p:nvSpPr>
        <p:spPr>
          <a:xfrm>
            <a:off x="6096000" y="474345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1551400" y="-1315825"/>
            <a:ext cx="73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How teams are typically created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990600" y="1200150"/>
            <a:ext cx="8001000" cy="21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Teams are typically given/assigned to us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Who’s available at the time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A group is NOT a team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Internal Members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Use of GIG workers</a:t>
            </a:r>
            <a:endParaRPr sz="2000">
              <a:solidFill>
                <a:schemeClr val="dk1"/>
              </a:solidFill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Assessments about the People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990600" y="1200150"/>
            <a:ext cx="8001000" cy="21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StrenthFinders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DISC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Meyers Briggs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Predictive Index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360</a:t>
            </a:r>
            <a:endParaRPr sz="2000">
              <a:solidFill>
                <a:schemeClr val="dk1"/>
              </a:solidFill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How Work Gets Done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990600" y="1200150"/>
            <a:ext cx="8001000" cy="21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80% about the work 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20% about the people</a:t>
            </a:r>
            <a:endParaRPr sz="2000">
              <a:solidFill>
                <a:schemeClr val="dk1"/>
              </a:solidFill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0" y="438150"/>
            <a:ext cx="6096000" cy="426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What is a </a:t>
            </a:r>
            <a:r>
              <a:rPr lang="en" sz="2700">
                <a:solidFill>
                  <a:srgbClr val="993300"/>
                </a:solidFill>
              </a:rPr>
              <a:t>High Performing Team?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120" name="Google Shape;120;p21"/>
          <p:cNvSpPr txBox="1"/>
          <p:nvPr>
            <p:ph idx="1" type="body"/>
          </p:nvPr>
        </p:nvSpPr>
        <p:spPr>
          <a:xfrm>
            <a:off x="990600" y="1200150"/>
            <a:ext cx="8001000" cy="21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" sz="2000">
                <a:solidFill>
                  <a:schemeClr val="dk1"/>
                </a:solidFill>
              </a:rPr>
              <a:t>They deliver results ahead of time, under budget, and generate “what’s next” 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FIRST = identify what activities are required for the project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SECOND = They assess what skills or talents are needed</a:t>
            </a:r>
            <a:endParaRPr sz="2000">
              <a:solidFill>
                <a:schemeClr val="dk1"/>
              </a:solidFill>
            </a:endParaRPr>
          </a:p>
          <a:p>
            <a:pPr indent="-317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" sz="2000">
                <a:solidFill>
                  <a:schemeClr val="dk1"/>
                </a:solidFill>
              </a:rPr>
              <a:t>THIRD = identify who has the skills/talents for each phase of the project.</a:t>
            </a:r>
            <a:endParaRPr sz="2000">
              <a:solidFill>
                <a:schemeClr val="dk1"/>
              </a:solidFill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Understanding the Work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990600" y="1200150"/>
            <a:ext cx="8001000" cy="2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Working Genius Model - by Patrick Lencioni  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Distills any kind of work down to six fundamental activities </a:t>
            </a:r>
            <a:endParaRPr sz="20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How people fit into the process of work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3.   </a:t>
            </a:r>
            <a:r>
              <a:rPr lang="en" sz="2000">
                <a:solidFill>
                  <a:schemeClr val="dk1"/>
                </a:solidFill>
              </a:rPr>
              <a:t>Provides teams with a better way to think about their dynamics, projects, meetings and even their hiring.</a:t>
            </a:r>
            <a:endParaRPr sz="2900">
              <a:solidFill>
                <a:schemeClr val="dk1"/>
              </a:solidFill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Six Activities in Work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990600" y="1200150"/>
            <a:ext cx="8001000" cy="2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Wonder - energy from asking “why is it this way” (external)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Invention - loves to come up with new ideas (internal resources)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Discernment</a:t>
            </a:r>
            <a:r>
              <a:rPr lang="en" sz="2000">
                <a:solidFill>
                  <a:schemeClr val="dk1"/>
                </a:solidFill>
              </a:rPr>
              <a:t> - Great </a:t>
            </a:r>
            <a:r>
              <a:rPr lang="en" sz="2000">
                <a:solidFill>
                  <a:schemeClr val="dk1"/>
                </a:solidFill>
              </a:rPr>
              <a:t>instincts</a:t>
            </a:r>
            <a:r>
              <a:rPr lang="en" sz="2000">
                <a:solidFill>
                  <a:schemeClr val="dk1"/>
                </a:solidFill>
              </a:rPr>
              <a:t>/patterns if it is going to work/not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Galvanizing - inspiring others to come together, ambassadors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Enablement - gathering necessary tools to make it happen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Tenacity - bring it over the finish line!</a:t>
            </a:r>
            <a:endParaRPr sz="2000">
              <a:solidFill>
                <a:schemeClr val="dk1"/>
              </a:solidFill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3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99262"/>
            <a:ext cx="9144001" cy="4344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Two in Each Category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154" name="Google Shape;154;p25"/>
          <p:cNvSpPr txBox="1"/>
          <p:nvPr>
            <p:ph idx="1" type="body"/>
          </p:nvPr>
        </p:nvSpPr>
        <p:spPr>
          <a:xfrm>
            <a:off x="990600" y="1200150"/>
            <a:ext cx="8001000" cy="2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" sz="2000">
                <a:solidFill>
                  <a:schemeClr val="dk1"/>
                </a:solidFill>
              </a:rPr>
              <a:t>Passion - Energizes us, </a:t>
            </a:r>
            <a:r>
              <a:rPr lang="en" sz="2000">
                <a:solidFill>
                  <a:schemeClr val="dk1"/>
                </a:solidFill>
              </a:rPr>
              <a:t>doesn't</a:t>
            </a:r>
            <a:r>
              <a:rPr lang="en" sz="2000">
                <a:solidFill>
                  <a:schemeClr val="dk1"/>
                </a:solidFill>
              </a:rPr>
              <a:t> feel like work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2.   </a:t>
            </a:r>
            <a:r>
              <a:rPr lang="en" sz="2000">
                <a:solidFill>
                  <a:schemeClr val="dk1"/>
                </a:solidFill>
              </a:rPr>
              <a:t>Competencies</a:t>
            </a:r>
            <a:r>
              <a:rPr lang="en" sz="2000">
                <a:solidFill>
                  <a:schemeClr val="dk1"/>
                </a:solidFill>
              </a:rPr>
              <a:t> -  can do time to time but not long term</a:t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3.   Frustrations - work that must be done</a:t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7350" y="1089375"/>
            <a:ext cx="5829300" cy="413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Effective Teams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169" name="Google Shape;169;p27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How To Overcome Team Dysfunctions</a:t>
            </a:r>
            <a:endParaRPr b="1" sz="20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55600" lvl="0" marL="787400" marR="190500" rtl="0" algn="l">
              <a:spcBef>
                <a:spcPts val="900"/>
              </a:spcBef>
              <a:spcAft>
                <a:spcPts val="0"/>
              </a:spcAft>
              <a:buClr>
                <a:srgbClr val="202124"/>
              </a:buClr>
              <a:buSzPts val="2000"/>
              <a:buFont typeface="Roboto"/>
              <a:buChar char="●"/>
            </a:pPr>
            <a:r>
              <a:rPr lang="en" sz="1500">
                <a:solidFill>
                  <a:srgbClr val="263860"/>
                </a:solidFill>
                <a:latin typeface="Montserrat"/>
                <a:ea typeface="Montserrat"/>
                <a:cs typeface="Montserrat"/>
                <a:sym typeface="Montserrat"/>
              </a:rPr>
              <a:t>Before you reach out to others, first identify, “What does the work require?” so that you can clarify which stage of work is needed.</a:t>
            </a:r>
            <a:endParaRPr sz="3600"/>
          </a:p>
        </p:txBody>
      </p:sp>
      <p:sp>
        <p:nvSpPr>
          <p:cNvPr id="170" name="Google Shape;170;p27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8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8"/>
          <p:cNvSpPr/>
          <p:nvPr/>
        </p:nvSpPr>
        <p:spPr>
          <a:xfrm>
            <a:off x="2049400" y="2738125"/>
            <a:ext cx="5400675" cy="1260200"/>
          </a:xfrm>
          <a:prstGeom prst="flowChartPunchedTape">
            <a:avLst/>
          </a:prstGeom>
          <a:solidFill>
            <a:srgbClr val="98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8"/>
          <p:cNvSpPr txBox="1"/>
          <p:nvPr/>
        </p:nvSpPr>
        <p:spPr>
          <a:xfrm>
            <a:off x="2725675" y="3060425"/>
            <a:ext cx="5486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1"/>
                </a:solidFill>
              </a:rPr>
              <a:t>HOW DO PEOPLE FIT</a:t>
            </a:r>
            <a:endParaRPr b="1" sz="2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9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Stages of Work</a:t>
            </a:r>
            <a:endParaRPr/>
          </a:p>
        </p:txBody>
      </p:sp>
      <p:sp>
        <p:nvSpPr>
          <p:cNvPr id="185" name="Google Shape;185;p29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775" y="954775"/>
            <a:ext cx="7562850" cy="382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0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3300"/>
          </a:p>
          <a:p>
            <a:pPr indent="0" lvl="0" marL="22860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3300"/>
              <a:t>TEAM MAP</a:t>
            </a:r>
            <a:endParaRPr sz="3300"/>
          </a:p>
        </p:txBody>
      </p:sp>
      <p:sp>
        <p:nvSpPr>
          <p:cNvPr id="193" name="Google Shape;193;p30"/>
          <p:cNvSpPr/>
          <p:nvPr/>
        </p:nvSpPr>
        <p:spPr>
          <a:xfrm>
            <a:off x="2925700" y="1907900"/>
            <a:ext cx="3190875" cy="1695450"/>
          </a:xfrm>
          <a:prstGeom prst="flowChartPunchedTape">
            <a:avLst/>
          </a:prstGeom>
          <a:solidFill>
            <a:srgbClr val="98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0"/>
          <p:cNvSpPr txBox="1"/>
          <p:nvPr/>
        </p:nvSpPr>
        <p:spPr>
          <a:xfrm>
            <a:off x="3505200" y="2478575"/>
            <a:ext cx="5486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1"/>
                </a:solidFill>
              </a:rPr>
              <a:t>TEAM MAP</a:t>
            </a:r>
            <a:endParaRPr b="1" sz="2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1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0725" y="-317450"/>
            <a:ext cx="5893950" cy="558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lang="en" sz="2700">
                <a:solidFill>
                  <a:srgbClr val="993300"/>
                </a:solidFill>
              </a:rPr>
              <a:t>ACTION ITEMS: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208" name="Google Shape;208;p32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" sz="2100">
                <a:solidFill>
                  <a:schemeClr val="dk1"/>
                </a:solidFill>
              </a:rPr>
              <a:t>Learn your WIDGET combination  </a:t>
            </a:r>
            <a:r>
              <a:rPr lang="en" sz="2100" u="sng">
                <a:solidFill>
                  <a:schemeClr val="hlink"/>
                </a:solidFill>
                <a:hlinkClick r:id="rId3"/>
              </a:rPr>
              <a:t>www.workinggenius.com</a:t>
            </a:r>
            <a:endParaRPr sz="2100">
              <a:solidFill>
                <a:schemeClr val="dk1"/>
              </a:solidFill>
            </a:endParaRPr>
          </a:p>
          <a:p>
            <a:pPr indent="-32385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n" sz="2100">
                <a:solidFill>
                  <a:schemeClr val="dk1"/>
                </a:solidFill>
              </a:rPr>
              <a:t>What part of the work flow brings you JOY, Competent, and frustration? </a:t>
            </a:r>
            <a:endParaRPr sz="2100">
              <a:solidFill>
                <a:schemeClr val="dk1"/>
              </a:solidFill>
            </a:endParaRPr>
          </a:p>
          <a:p>
            <a:pPr indent="-32385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n" sz="2100">
                <a:solidFill>
                  <a:schemeClr val="dk1"/>
                </a:solidFill>
              </a:rPr>
              <a:t>Have your team take the assessment to create a map for your team.</a:t>
            </a:r>
            <a:endParaRPr sz="2100"/>
          </a:p>
          <a:p>
            <a:pPr indent="-32385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100"/>
              <a:buChar char="•"/>
            </a:pPr>
            <a:r>
              <a:rPr lang="en" sz="2100"/>
              <a:t>Understanding yourself and your team members </a:t>
            </a:r>
            <a:r>
              <a:rPr lang="en" sz="2100" u="sng">
                <a:solidFill>
                  <a:schemeClr val="hlink"/>
                </a:solidFill>
                <a:hlinkClick r:id="rId4"/>
              </a:rPr>
              <a:t>“6 Types of Working Genius”</a:t>
            </a:r>
            <a:endParaRPr sz="2100"/>
          </a:p>
        </p:txBody>
      </p:sp>
      <p:sp>
        <p:nvSpPr>
          <p:cNvPr id="209" name="Google Shape;209;p32"/>
          <p:cNvSpPr txBox="1"/>
          <p:nvPr/>
        </p:nvSpPr>
        <p:spPr>
          <a:xfrm>
            <a:off x="60960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10" name="Google Shape;210;p32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/>
        </p:nvSpPr>
        <p:spPr>
          <a:xfrm>
            <a:off x="6019800" y="46863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800">
                <a:solidFill>
                  <a:schemeClr val="dk1"/>
                </a:solidFill>
              </a:rPr>
              <a:t>Copyright © Mighty Underdogs Company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18" name="Google Shape;218;p33"/>
          <p:cNvSpPr txBox="1"/>
          <p:nvPr/>
        </p:nvSpPr>
        <p:spPr>
          <a:xfrm>
            <a:off x="1752600" y="1714500"/>
            <a:ext cx="6248400" cy="1569900"/>
          </a:xfrm>
          <a:prstGeom prst="rect">
            <a:avLst/>
          </a:prstGeom>
          <a:solidFill>
            <a:srgbClr val="FFFF66"/>
          </a:solidFill>
          <a:ln cap="flat" cmpd="sng" w="9525">
            <a:solidFill>
              <a:srgbClr val="002664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i="1" lang="en" sz="3200">
                <a:solidFill>
                  <a:srgbClr val="002664"/>
                </a:solidFill>
              </a:rPr>
              <a:t>"If everyone is moving forward together, then success takes care of itself." — Henry Ford</a:t>
            </a: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4"/>
          <p:cNvSpPr txBox="1"/>
          <p:nvPr>
            <p:ph type="title"/>
          </p:nvPr>
        </p:nvSpPr>
        <p:spPr>
          <a:xfrm>
            <a:off x="98250" y="12263"/>
            <a:ext cx="88266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64"/>
              </a:buClr>
              <a:buSzPts val="3600"/>
              <a:buFont typeface="Arial"/>
              <a:buNone/>
            </a:pPr>
            <a:r>
              <a:rPr b="0" i="0" lang="en" sz="2700" u="none">
                <a:solidFill>
                  <a:srgbClr val="993300"/>
                </a:solidFill>
                <a:latin typeface="Arial"/>
                <a:ea typeface="Arial"/>
                <a:cs typeface="Arial"/>
                <a:sym typeface="Arial"/>
              </a:rPr>
              <a:t>Contact Information</a:t>
            </a:r>
            <a:endParaRPr sz="1900">
              <a:solidFill>
                <a:srgbClr val="993300"/>
              </a:solidFill>
            </a:endParaRPr>
          </a:p>
        </p:txBody>
      </p:sp>
      <p:sp>
        <p:nvSpPr>
          <p:cNvPr id="225" name="Google Shape;225;p34"/>
          <p:cNvSpPr txBox="1"/>
          <p:nvPr/>
        </p:nvSpPr>
        <p:spPr>
          <a:xfrm>
            <a:off x="5789725" y="4686300"/>
            <a:ext cx="31257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Copyright © </a:t>
            </a:r>
            <a:r>
              <a:rPr lang="en" sz="800">
                <a:solidFill>
                  <a:schemeClr val="dk1"/>
                </a:solidFill>
              </a:rPr>
              <a:t>Mighty Underdogs Company</a:t>
            </a:r>
            <a:endParaRPr sz="1000"/>
          </a:p>
        </p:txBody>
      </p:sp>
      <p:sp>
        <p:nvSpPr>
          <p:cNvPr id="226" name="Google Shape;226;p34"/>
          <p:cNvSpPr txBox="1"/>
          <p:nvPr/>
        </p:nvSpPr>
        <p:spPr>
          <a:xfrm>
            <a:off x="3505200" y="46863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en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27" name="Google Shape;227;p34"/>
          <p:cNvSpPr txBox="1"/>
          <p:nvPr/>
        </p:nvSpPr>
        <p:spPr>
          <a:xfrm>
            <a:off x="1517900" y="1282300"/>
            <a:ext cx="6324600" cy="2277900"/>
          </a:xfrm>
          <a:prstGeom prst="rect">
            <a:avLst/>
          </a:prstGeom>
          <a:solidFill>
            <a:srgbClr val="980000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Donna Hover-Ojeda</a:t>
            </a:r>
            <a:endParaRPr sz="1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en" sz="2000">
                <a:solidFill>
                  <a:schemeClr val="lt1"/>
                </a:solidFill>
              </a:rPr>
              <a:t>Mighty Underdogs Company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" sz="2000">
                <a:solidFill>
                  <a:schemeClr val="lt1"/>
                </a:solidFill>
              </a:rPr>
              <a:t>520-500-6616</a:t>
            </a:r>
            <a:endParaRPr sz="1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Arial"/>
              <a:buNone/>
            </a:pPr>
            <a:r>
              <a:rPr b="0" i="0" lang="en" sz="2000" u="sng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donnahover@</a:t>
            </a:r>
            <a:r>
              <a:rPr lang="en" sz="2000" u="sng">
                <a:solidFill>
                  <a:srgbClr val="FFFF66"/>
                </a:solidFill>
              </a:rPr>
              <a:t>mightyunderdogs.club</a:t>
            </a:r>
            <a:endParaRPr sz="10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0" i="0" lang="en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</a:t>
            </a:r>
            <a:r>
              <a:rPr lang="en" sz="2000" u="sng">
                <a:solidFill>
                  <a:schemeClr val="lt1"/>
                </a:solidFill>
              </a:rPr>
              <a:t>mightyunderdogs.club</a:t>
            </a:r>
            <a:r>
              <a:rPr b="0" i="0" lang="en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985450"/>
            <a:ext cx="1300651" cy="10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56876" y="4172925"/>
            <a:ext cx="1342800" cy="81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title"/>
          </p:nvPr>
        </p:nvSpPr>
        <p:spPr>
          <a:xfrm>
            <a:off x="152400" y="171450"/>
            <a:ext cx="8839200" cy="6288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5"/>
          <p:cNvSpPr txBox="1"/>
          <p:nvPr>
            <p:ph idx="1" type="body"/>
          </p:nvPr>
        </p:nvSpPr>
        <p:spPr>
          <a:xfrm>
            <a:off x="990600" y="1200150"/>
            <a:ext cx="8001000" cy="3429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