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8" r:id="rId4"/>
  </p:sldMasterIdLst>
  <p:notesMasterIdLst>
    <p:notesMasterId r:id="rId35"/>
  </p:notesMasterIdLst>
  <p:handoutMasterIdLst>
    <p:handoutMasterId r:id="rId36"/>
  </p:handoutMasterIdLst>
  <p:sldIdLst>
    <p:sldId id="410" r:id="rId5"/>
    <p:sldId id="383" r:id="rId6"/>
    <p:sldId id="411" r:id="rId7"/>
    <p:sldId id="423" r:id="rId8"/>
    <p:sldId id="424" r:id="rId9"/>
    <p:sldId id="422" r:id="rId10"/>
    <p:sldId id="433" r:id="rId11"/>
    <p:sldId id="425" r:id="rId12"/>
    <p:sldId id="421" r:id="rId13"/>
    <p:sldId id="426" r:id="rId14"/>
    <p:sldId id="427" r:id="rId15"/>
    <p:sldId id="428" r:id="rId16"/>
    <p:sldId id="429" r:id="rId17"/>
    <p:sldId id="415" r:id="rId18"/>
    <p:sldId id="391" r:id="rId19"/>
    <p:sldId id="414" r:id="rId20"/>
    <p:sldId id="417" r:id="rId21"/>
    <p:sldId id="430" r:id="rId22"/>
    <p:sldId id="431" r:id="rId23"/>
    <p:sldId id="432" r:id="rId24"/>
    <p:sldId id="435" r:id="rId25"/>
    <p:sldId id="434" r:id="rId26"/>
    <p:sldId id="412" r:id="rId27"/>
    <p:sldId id="413" r:id="rId28"/>
    <p:sldId id="416" r:id="rId29"/>
    <p:sldId id="436" r:id="rId30"/>
    <p:sldId id="418" r:id="rId31"/>
    <p:sldId id="419" r:id="rId32"/>
    <p:sldId id="420" r:id="rId33"/>
    <p:sldId id="398"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8A107856-5554-42FB-B03E-39F5DBC370B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98" autoAdjust="0"/>
    <p:restoredTop sz="76966" autoAdjust="0"/>
  </p:normalViewPr>
  <p:slideViewPr>
    <p:cSldViewPr snapToGrid="0">
      <p:cViewPr varScale="1">
        <p:scale>
          <a:sx n="81" d="100"/>
          <a:sy n="81" d="100"/>
        </p:scale>
        <p:origin x="1530" y="9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58" d="100"/>
          <a:sy n="58" d="100"/>
        </p:scale>
        <p:origin x="3240" y="6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8F6756E-81DA-9FAC-70D8-556F658BDDA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EBEDD12-BCD5-485B-BCBC-34BB01D7923C}" type="datetimeFigureOut">
              <a:rPr lang="en-US" smtClean="0"/>
              <a:t>4/7/2025</a:t>
            </a:fld>
            <a:endParaRPr lang="en-US" dirty="0"/>
          </a:p>
        </p:txBody>
      </p:sp>
      <p:sp>
        <p:nvSpPr>
          <p:cNvPr id="6" name="Slide Number Placeholder 5">
            <a:extLst>
              <a:ext uri="{FF2B5EF4-FFF2-40B4-BE49-F238E27FC236}">
                <a16:creationId xmlns:a16="http://schemas.microsoft.com/office/drawing/2014/main" id="{A771D415-D05A-7067-CCD3-457153D96C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C230DF-5933-439D-898F-38E9AC9BA688}" type="slidenum">
              <a:rPr lang="en-US" smtClean="0"/>
              <a:t>‹#›</a:t>
            </a:fld>
            <a:endParaRPr lang="en-US" dirty="0"/>
          </a:p>
        </p:txBody>
      </p:sp>
      <p:sp>
        <p:nvSpPr>
          <p:cNvPr id="7" name="Footer Placeholder 6">
            <a:extLst>
              <a:ext uri="{FF2B5EF4-FFF2-40B4-BE49-F238E27FC236}">
                <a16:creationId xmlns:a16="http://schemas.microsoft.com/office/drawing/2014/main" id="{B97095E3-54D2-CFD2-4F49-7536FC8641D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8" name="Header Placeholder 7">
            <a:extLst>
              <a:ext uri="{FF2B5EF4-FFF2-40B4-BE49-F238E27FC236}">
                <a16:creationId xmlns:a16="http://schemas.microsoft.com/office/drawing/2014/main" id="{521EE01A-C0B5-5ECF-96DD-768F86AA15C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Tree>
    <p:extLst>
      <p:ext uri="{BB962C8B-B14F-4D97-AF65-F5344CB8AC3E}">
        <p14:creationId xmlns:p14="http://schemas.microsoft.com/office/powerpoint/2010/main" val="26532284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7A52F-9D89-7442-A8E9-48D1527B5F6B}" type="datetimeFigureOut">
              <a:rPr lang="en-US" smtClean="0"/>
              <a:t>4/7/2025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9C7E07-3C67-C64C-8DA0-0404F6303970}" type="slidenum">
              <a:rPr lang="en-US" smtClean="0"/>
              <a:t>‹#›</a:t>
            </a:fld>
            <a:endParaRPr lang="en-US"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a:t>
            </a:fld>
            <a:endParaRPr lang="en-US" dirty="0"/>
          </a:p>
        </p:txBody>
      </p:sp>
    </p:spTree>
    <p:extLst>
      <p:ext uri="{BB962C8B-B14F-4D97-AF65-F5344CB8AC3E}">
        <p14:creationId xmlns:p14="http://schemas.microsoft.com/office/powerpoint/2010/main" val="1092453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a:t>
            </a:fld>
            <a:endParaRPr lang="en-US" dirty="0"/>
          </a:p>
        </p:txBody>
      </p:sp>
    </p:spTree>
    <p:extLst>
      <p:ext uri="{BB962C8B-B14F-4D97-AF65-F5344CB8AC3E}">
        <p14:creationId xmlns:p14="http://schemas.microsoft.com/office/powerpoint/2010/main" val="3113416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3</a:t>
            </a:fld>
            <a:endParaRPr lang="en-US" dirty="0"/>
          </a:p>
        </p:txBody>
      </p:sp>
    </p:spTree>
    <p:extLst>
      <p:ext uri="{BB962C8B-B14F-4D97-AF65-F5344CB8AC3E}">
        <p14:creationId xmlns:p14="http://schemas.microsoft.com/office/powerpoint/2010/main" val="35594932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E9BE0-A70A-2336-9B82-C026AB2298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79364B-235E-70E7-BD5F-74B842F352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460AE5-04D9-0210-477C-2921F5F6A3AC}"/>
              </a:ext>
            </a:extLst>
          </p:cNvPr>
          <p:cNvSpPr>
            <a:spLocks noGrp="1"/>
          </p:cNvSpPr>
          <p:nvPr>
            <p:ph type="body" idx="1"/>
          </p:nvPr>
        </p:nvSpPr>
        <p:spPr/>
        <p:txBody>
          <a:bodyPr/>
          <a:lstStyle/>
          <a:p>
            <a:r>
              <a:rPr lang="en-US" dirty="0"/>
              <a:t>Your banner should be your elevator pitch with minimal words</a:t>
            </a:r>
          </a:p>
        </p:txBody>
      </p:sp>
      <p:sp>
        <p:nvSpPr>
          <p:cNvPr id="4" name="Slide Number Placeholder 3">
            <a:extLst>
              <a:ext uri="{FF2B5EF4-FFF2-40B4-BE49-F238E27FC236}">
                <a16:creationId xmlns:a16="http://schemas.microsoft.com/office/drawing/2014/main" id="{EF0793FB-9CB0-8F8A-2A7F-C7085B2F342F}"/>
              </a:ext>
            </a:extLst>
          </p:cNvPr>
          <p:cNvSpPr>
            <a:spLocks noGrp="1"/>
          </p:cNvSpPr>
          <p:nvPr>
            <p:ph type="sldNum" sz="quarter" idx="5"/>
          </p:nvPr>
        </p:nvSpPr>
        <p:spPr/>
        <p:txBody>
          <a:bodyPr/>
          <a:lstStyle/>
          <a:p>
            <a:fld id="{A89C7E07-3C67-C64C-8DA0-0404F6303970}" type="slidenum">
              <a:rPr lang="en-US" smtClean="0"/>
              <a:t>4</a:t>
            </a:fld>
            <a:endParaRPr lang="en-US" dirty="0"/>
          </a:p>
        </p:txBody>
      </p:sp>
    </p:spTree>
    <p:extLst>
      <p:ext uri="{BB962C8B-B14F-4D97-AF65-F5344CB8AC3E}">
        <p14:creationId xmlns:p14="http://schemas.microsoft.com/office/powerpoint/2010/main" val="35210735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8D7C7-4826-4505-58FF-BF5C9DD574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7B2B66-A15B-0440-471A-CC8C820245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D3F315-148B-AF63-F1DD-5F85F8165A88}"/>
              </a:ext>
            </a:extLst>
          </p:cNvPr>
          <p:cNvSpPr>
            <a:spLocks noGrp="1"/>
          </p:cNvSpPr>
          <p:nvPr>
            <p:ph type="body" idx="1"/>
          </p:nvPr>
        </p:nvSpPr>
        <p:spPr/>
        <p:txBody>
          <a:bodyPr/>
          <a:lstStyle/>
          <a:p>
            <a:r>
              <a:rPr lang="en-US" sz="1800" dirty="0">
                <a:effectLst/>
                <a:latin typeface="Tahoma" panose="020B0604030504040204" pitchFamily="34" charset="0"/>
                <a:ea typeface="Aptos" panose="020B0004020202020204" pitchFamily="34" charset="0"/>
              </a:rPr>
              <a:t>A high-quality, professional profile photo significantly impacts first impressions. Ensure the image is clear, with a plain background, and that you are dressed appropriately for your industry. Your face should occupy about 60% of the frame to make the photo both professional and personable. </a:t>
            </a:r>
          </a:p>
          <a:p>
            <a:endParaRPr lang="en-US" sz="1800" dirty="0">
              <a:effectLst/>
              <a:latin typeface="Tahoma" panose="020B0604030504040204" pitchFamily="34" charset="0"/>
            </a:endParaRPr>
          </a:p>
          <a:p>
            <a:r>
              <a:rPr lang="en-US" dirty="0"/>
              <a:t>Put yellow or green around your picture.</a:t>
            </a:r>
          </a:p>
          <a:p>
            <a:endParaRPr lang="en-US" dirty="0"/>
          </a:p>
          <a:p>
            <a:r>
              <a:rPr lang="en-US" dirty="0"/>
              <a:t>Make sure your photo is professional</a:t>
            </a:r>
          </a:p>
        </p:txBody>
      </p:sp>
      <p:sp>
        <p:nvSpPr>
          <p:cNvPr id="4" name="Slide Number Placeholder 3">
            <a:extLst>
              <a:ext uri="{FF2B5EF4-FFF2-40B4-BE49-F238E27FC236}">
                <a16:creationId xmlns:a16="http://schemas.microsoft.com/office/drawing/2014/main" id="{D32C59E1-D8C8-A8A1-11CE-2D804A1CF2A0}"/>
              </a:ext>
            </a:extLst>
          </p:cNvPr>
          <p:cNvSpPr>
            <a:spLocks noGrp="1"/>
          </p:cNvSpPr>
          <p:nvPr>
            <p:ph type="sldNum" sz="quarter" idx="5"/>
          </p:nvPr>
        </p:nvSpPr>
        <p:spPr/>
        <p:txBody>
          <a:bodyPr/>
          <a:lstStyle/>
          <a:p>
            <a:fld id="{A89C7E07-3C67-C64C-8DA0-0404F6303970}" type="slidenum">
              <a:rPr lang="en-US" smtClean="0"/>
              <a:t>5</a:t>
            </a:fld>
            <a:endParaRPr lang="en-US" dirty="0"/>
          </a:p>
        </p:txBody>
      </p:sp>
    </p:spTree>
    <p:extLst>
      <p:ext uri="{BB962C8B-B14F-4D97-AF65-F5344CB8AC3E}">
        <p14:creationId xmlns:p14="http://schemas.microsoft.com/office/powerpoint/2010/main" val="1084420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C5EFA-01B8-C412-FDCA-9361E00EC4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92A69C-16F6-5EAE-333A-590C4024E1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1E80FC-D763-26C7-C297-C691619F814B}"/>
              </a:ext>
            </a:extLst>
          </p:cNvPr>
          <p:cNvSpPr>
            <a:spLocks noGrp="1"/>
          </p:cNvSpPr>
          <p:nvPr>
            <p:ph type="body" idx="1"/>
          </p:nvPr>
        </p:nvSpPr>
        <p:spPr/>
        <p:txBody>
          <a:bodyPr/>
          <a:lstStyle/>
          <a:p>
            <a:r>
              <a:rPr lang="en-US" sz="1800" dirty="0">
                <a:effectLst/>
                <a:latin typeface="Tahoma" panose="020B0604030504040204" pitchFamily="34" charset="0"/>
                <a:ea typeface="Aptos" panose="020B0004020202020204" pitchFamily="34" charset="0"/>
              </a:rPr>
              <a:t>Your headline is one of the first elements visitors notice. Instead of merely listing your current job title, create a headline that highlights your unique value proposition and expertise. For example, instead of "Marketing Manager," consider "Strategic Marketing Manager Specializing in Digital Campaigns and Brand Development." </a:t>
            </a:r>
          </a:p>
          <a:p>
            <a:endParaRPr lang="en-US" sz="1800" dirty="0">
              <a:effectLst/>
              <a:latin typeface="Tahoma" panose="020B0604030504040204" pitchFamily="34" charset="0"/>
            </a:endParaRPr>
          </a:p>
          <a:p>
            <a:r>
              <a:rPr lang="en-US" dirty="0"/>
              <a:t>Maximize your keywords every chance you get</a:t>
            </a:r>
          </a:p>
          <a:p>
            <a:endParaRPr lang="en-US" dirty="0"/>
          </a:p>
          <a:p>
            <a:r>
              <a:rPr lang="en-US" dirty="0"/>
              <a:t>Use every character allowed when developing your headline</a:t>
            </a:r>
          </a:p>
          <a:p>
            <a:endParaRPr lang="en-US" dirty="0"/>
          </a:p>
          <a:p>
            <a:r>
              <a:rPr lang="en-US" dirty="0"/>
              <a:t>Most people will only look at your banner, photo, and headline to make the decision to click through to your profile page or website</a:t>
            </a:r>
          </a:p>
          <a:p>
            <a:endParaRPr lang="en-US" dirty="0"/>
          </a:p>
        </p:txBody>
      </p:sp>
      <p:sp>
        <p:nvSpPr>
          <p:cNvPr id="4" name="Slide Number Placeholder 3">
            <a:extLst>
              <a:ext uri="{FF2B5EF4-FFF2-40B4-BE49-F238E27FC236}">
                <a16:creationId xmlns:a16="http://schemas.microsoft.com/office/drawing/2014/main" id="{69B3E6F7-835E-A59F-F59A-5E217501D820}"/>
              </a:ext>
            </a:extLst>
          </p:cNvPr>
          <p:cNvSpPr>
            <a:spLocks noGrp="1"/>
          </p:cNvSpPr>
          <p:nvPr>
            <p:ph type="sldNum" sz="quarter" idx="5"/>
          </p:nvPr>
        </p:nvSpPr>
        <p:spPr/>
        <p:txBody>
          <a:bodyPr/>
          <a:lstStyle/>
          <a:p>
            <a:fld id="{A89C7E07-3C67-C64C-8DA0-0404F6303970}" type="slidenum">
              <a:rPr lang="en-US" smtClean="0"/>
              <a:t>6</a:t>
            </a:fld>
            <a:endParaRPr lang="en-US" dirty="0"/>
          </a:p>
        </p:txBody>
      </p:sp>
    </p:spTree>
    <p:extLst>
      <p:ext uri="{BB962C8B-B14F-4D97-AF65-F5344CB8AC3E}">
        <p14:creationId xmlns:p14="http://schemas.microsoft.com/office/powerpoint/2010/main" val="3280725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C5DD8-DB12-E899-EA97-F1CD4FB9C1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5E61F1-68E0-ED1E-F79F-830DB17453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D4A79B-F9B6-C913-B3E3-4D3ED22FE72C}"/>
              </a:ext>
            </a:extLst>
          </p:cNvPr>
          <p:cNvSpPr>
            <a:spLocks noGrp="1"/>
          </p:cNvSpPr>
          <p:nvPr>
            <p:ph type="body" idx="1"/>
          </p:nvPr>
        </p:nvSpPr>
        <p:spPr/>
        <p:txBody>
          <a:bodyPr/>
          <a:lstStyle/>
          <a:p>
            <a:r>
              <a:rPr lang="en-US" dirty="0"/>
              <a:t>Links to your website, social media profiles, e-commerce are extremely important</a:t>
            </a:r>
          </a:p>
        </p:txBody>
      </p:sp>
      <p:sp>
        <p:nvSpPr>
          <p:cNvPr id="4" name="Slide Number Placeholder 3">
            <a:extLst>
              <a:ext uri="{FF2B5EF4-FFF2-40B4-BE49-F238E27FC236}">
                <a16:creationId xmlns:a16="http://schemas.microsoft.com/office/drawing/2014/main" id="{99EEC52B-3587-0084-F781-8E333278CC2B}"/>
              </a:ext>
            </a:extLst>
          </p:cNvPr>
          <p:cNvSpPr>
            <a:spLocks noGrp="1"/>
          </p:cNvSpPr>
          <p:nvPr>
            <p:ph type="sldNum" sz="quarter" idx="5"/>
          </p:nvPr>
        </p:nvSpPr>
        <p:spPr/>
        <p:txBody>
          <a:bodyPr/>
          <a:lstStyle/>
          <a:p>
            <a:fld id="{A89C7E07-3C67-C64C-8DA0-0404F6303970}" type="slidenum">
              <a:rPr lang="en-US" smtClean="0"/>
              <a:t>7</a:t>
            </a:fld>
            <a:endParaRPr lang="en-US" dirty="0"/>
          </a:p>
        </p:txBody>
      </p:sp>
    </p:spTree>
    <p:extLst>
      <p:ext uri="{BB962C8B-B14F-4D97-AF65-F5344CB8AC3E}">
        <p14:creationId xmlns:p14="http://schemas.microsoft.com/office/powerpoint/2010/main" val="28540801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0398E-3F5D-24CD-F99F-04F431B5EC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06D975-0225-CEA4-DAB5-20DF87FCA3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7855C4-A2F8-A4F2-95BF-D6C352C6F47A}"/>
              </a:ext>
            </a:extLst>
          </p:cNvPr>
          <p:cNvSpPr>
            <a:spLocks noGrp="1"/>
          </p:cNvSpPr>
          <p:nvPr>
            <p:ph type="body" idx="1"/>
          </p:nvPr>
        </p:nvSpPr>
        <p:spPr/>
        <p:txBody>
          <a:bodyPr/>
          <a:lstStyle/>
          <a:p>
            <a:r>
              <a:rPr lang="en-US" sz="1800" dirty="0">
                <a:effectLst/>
                <a:latin typeface="Tahoma" panose="020B0604030504040204" pitchFamily="34" charset="0"/>
                <a:ea typeface="Aptos" panose="020B0004020202020204" pitchFamily="34" charset="0"/>
              </a:rPr>
              <a:t>The "About" section is your opportunity to tell your professional story. Write a concise and engaging summary that showcases your career journey, key achievements, and what drives you professionally. Incorporate relevant keywords to enhance searchability, but ensure the narrative remains natural and authentic. </a:t>
            </a:r>
          </a:p>
          <a:p>
            <a:endParaRPr lang="en-US" sz="1800" dirty="0">
              <a:effectLst/>
              <a:latin typeface="Tahoma" panose="020B0604030504040204" pitchFamily="34" charset="0"/>
            </a:endParaRPr>
          </a:p>
          <a:p>
            <a:r>
              <a:rPr lang="en-US" sz="1800" dirty="0">
                <a:effectLst/>
                <a:latin typeface="Tahoma" panose="020B0604030504040204" pitchFamily="34" charset="0"/>
              </a:rPr>
              <a:t>This is your long-form sales pitch</a:t>
            </a:r>
          </a:p>
          <a:p>
            <a:endParaRPr lang="en-US" sz="1800" dirty="0">
              <a:effectLst/>
              <a:latin typeface="Tahoma" panose="020B0604030504040204" pitchFamily="34" charset="0"/>
            </a:endParaRPr>
          </a:p>
          <a:p>
            <a:r>
              <a:rPr lang="en-US" sz="1800" dirty="0">
                <a:effectLst/>
                <a:latin typeface="Tahoma" panose="020B0604030504040204" pitchFamily="34" charset="0"/>
              </a:rPr>
              <a:t>Make sure the first 2 sentences make people want to click to see MORE</a:t>
            </a:r>
          </a:p>
          <a:p>
            <a:endParaRPr lang="en-US" sz="1800" dirty="0">
              <a:effectLst/>
              <a:latin typeface="Tahoma" panose="020B0604030504040204" pitchFamily="34" charset="0"/>
            </a:endParaRPr>
          </a:p>
          <a:p>
            <a:r>
              <a:rPr lang="en-US" sz="1800" dirty="0">
                <a:effectLst/>
                <a:latin typeface="Tahoma" panose="020B0604030504040204" pitchFamily="34" charset="0"/>
              </a:rPr>
              <a:t>Focus on your ideal client’s WIIFM when you write this</a:t>
            </a:r>
            <a:endParaRPr lang="en-US" dirty="0"/>
          </a:p>
        </p:txBody>
      </p:sp>
      <p:sp>
        <p:nvSpPr>
          <p:cNvPr id="4" name="Slide Number Placeholder 3">
            <a:extLst>
              <a:ext uri="{FF2B5EF4-FFF2-40B4-BE49-F238E27FC236}">
                <a16:creationId xmlns:a16="http://schemas.microsoft.com/office/drawing/2014/main" id="{2C9DF7A8-D535-894B-37A1-86B6DA4529F5}"/>
              </a:ext>
            </a:extLst>
          </p:cNvPr>
          <p:cNvSpPr>
            <a:spLocks noGrp="1"/>
          </p:cNvSpPr>
          <p:nvPr>
            <p:ph type="sldNum" sz="quarter" idx="5"/>
          </p:nvPr>
        </p:nvSpPr>
        <p:spPr/>
        <p:txBody>
          <a:bodyPr/>
          <a:lstStyle/>
          <a:p>
            <a:fld id="{A89C7E07-3C67-C64C-8DA0-0404F6303970}" type="slidenum">
              <a:rPr lang="en-US" smtClean="0"/>
              <a:t>8</a:t>
            </a:fld>
            <a:endParaRPr lang="en-US" dirty="0"/>
          </a:p>
        </p:txBody>
      </p:sp>
    </p:spTree>
    <p:extLst>
      <p:ext uri="{BB962C8B-B14F-4D97-AF65-F5344CB8AC3E}">
        <p14:creationId xmlns:p14="http://schemas.microsoft.com/office/powerpoint/2010/main" val="2601140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DAF76-4CD4-76A2-AF4F-57EA14A951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5A96E7-F2C6-D099-9553-5406FE07E6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945DFD-1546-5F50-F436-C408D2BEF064}"/>
              </a:ext>
            </a:extLst>
          </p:cNvPr>
          <p:cNvSpPr>
            <a:spLocks noGrp="1"/>
          </p:cNvSpPr>
          <p:nvPr>
            <p:ph type="body" idx="1"/>
          </p:nvPr>
        </p:nvSpPr>
        <p:spPr/>
        <p:txBody>
          <a:bodyPr/>
          <a:lstStyle/>
          <a:p>
            <a:r>
              <a:rPr lang="en-US" sz="1800" dirty="0">
                <a:effectLst/>
                <a:latin typeface="Tahoma" panose="020B0604030504040204" pitchFamily="34" charset="0"/>
                <a:ea typeface="Aptos" panose="020B0004020202020204" pitchFamily="34" charset="0"/>
              </a:rPr>
              <a:t>When listing your work experience, focus on accomplishments rather than just responsibilities. Use bullet points to highlight specific achievements, metrics, or projects that demonstrate your impact in previous roles. This approach provides tangible evidence of your skills and contributions. </a:t>
            </a:r>
            <a:endParaRPr lang="en-US" dirty="0"/>
          </a:p>
        </p:txBody>
      </p:sp>
      <p:sp>
        <p:nvSpPr>
          <p:cNvPr id="4" name="Slide Number Placeholder 3">
            <a:extLst>
              <a:ext uri="{FF2B5EF4-FFF2-40B4-BE49-F238E27FC236}">
                <a16:creationId xmlns:a16="http://schemas.microsoft.com/office/drawing/2014/main" id="{F9F045F8-7430-92F9-FBF3-0977DFB707D5}"/>
              </a:ext>
            </a:extLst>
          </p:cNvPr>
          <p:cNvSpPr>
            <a:spLocks noGrp="1"/>
          </p:cNvSpPr>
          <p:nvPr>
            <p:ph type="sldNum" sz="quarter" idx="5"/>
          </p:nvPr>
        </p:nvSpPr>
        <p:spPr/>
        <p:txBody>
          <a:bodyPr/>
          <a:lstStyle/>
          <a:p>
            <a:fld id="{A89C7E07-3C67-C64C-8DA0-0404F6303970}" type="slidenum">
              <a:rPr lang="en-US" smtClean="0"/>
              <a:t>10</a:t>
            </a:fld>
            <a:endParaRPr lang="en-US" dirty="0"/>
          </a:p>
        </p:txBody>
      </p:sp>
    </p:spTree>
    <p:extLst>
      <p:ext uri="{BB962C8B-B14F-4D97-AF65-F5344CB8AC3E}">
        <p14:creationId xmlns:p14="http://schemas.microsoft.com/office/powerpoint/2010/main" val="31602469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9087A-F830-23B6-17D5-87EBF3D897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644763-53DF-89BC-09C5-B543BF3713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38A829-83C5-0A2E-717B-D88730DD49E0}"/>
              </a:ext>
            </a:extLst>
          </p:cNvPr>
          <p:cNvSpPr>
            <a:spLocks noGrp="1"/>
          </p:cNvSpPr>
          <p:nvPr>
            <p:ph type="body" idx="1"/>
          </p:nvPr>
        </p:nvSpPr>
        <p:spPr/>
        <p:txBody>
          <a:bodyPr/>
          <a:lstStyle/>
          <a:p>
            <a:r>
              <a:rPr lang="en-US" dirty="0"/>
              <a:t>Put skills in every position you have held. Max this out. Put in your skills so people can endorse you.</a:t>
            </a:r>
          </a:p>
          <a:p>
            <a:endParaRPr lang="en-US" dirty="0"/>
          </a:p>
          <a:p>
            <a:r>
              <a:rPr lang="en-US" dirty="0"/>
              <a:t>When you connect with people endorse them for 2-3 skills</a:t>
            </a:r>
          </a:p>
        </p:txBody>
      </p:sp>
      <p:sp>
        <p:nvSpPr>
          <p:cNvPr id="4" name="Slide Number Placeholder 3">
            <a:extLst>
              <a:ext uri="{FF2B5EF4-FFF2-40B4-BE49-F238E27FC236}">
                <a16:creationId xmlns:a16="http://schemas.microsoft.com/office/drawing/2014/main" id="{84ABAE02-DCCC-89D2-C685-F743CE6A1D2D}"/>
              </a:ext>
            </a:extLst>
          </p:cNvPr>
          <p:cNvSpPr>
            <a:spLocks noGrp="1"/>
          </p:cNvSpPr>
          <p:nvPr>
            <p:ph type="sldNum" sz="quarter" idx="5"/>
          </p:nvPr>
        </p:nvSpPr>
        <p:spPr/>
        <p:txBody>
          <a:bodyPr/>
          <a:lstStyle/>
          <a:p>
            <a:fld id="{A89C7E07-3C67-C64C-8DA0-0404F6303970}" type="slidenum">
              <a:rPr lang="en-US" smtClean="0"/>
              <a:t>11</a:t>
            </a:fld>
            <a:endParaRPr lang="en-US" dirty="0"/>
          </a:p>
        </p:txBody>
      </p:sp>
    </p:spTree>
    <p:extLst>
      <p:ext uri="{BB962C8B-B14F-4D97-AF65-F5344CB8AC3E}">
        <p14:creationId xmlns:p14="http://schemas.microsoft.com/office/powerpoint/2010/main" val="21431913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1DA96-584C-8C5B-F9A1-4722D30CCD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48EC7A-2AF9-A734-F723-2DD50B1236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9A4769-9DF6-2B69-04E8-FA8E95E426E6}"/>
              </a:ext>
            </a:extLst>
          </p:cNvPr>
          <p:cNvSpPr>
            <a:spLocks noGrp="1"/>
          </p:cNvSpPr>
          <p:nvPr>
            <p:ph type="body" idx="1"/>
          </p:nvPr>
        </p:nvSpPr>
        <p:spPr/>
        <p:txBody>
          <a:bodyPr/>
          <a:lstStyle/>
          <a:p>
            <a:r>
              <a:rPr lang="en-US" sz="1800" dirty="0">
                <a:effectLst/>
                <a:latin typeface="Tahoma" panose="020B0604030504040204" pitchFamily="34" charset="0"/>
                <a:ea typeface="Aptos" panose="020B0004020202020204" pitchFamily="34" charset="0"/>
              </a:rPr>
              <a:t>A customized LinkedIn URL enhances your personal brand and makes your profile more shareable. Modify your URL to include your full name or a variation thereof, making it easier for others to find and connect with you. </a:t>
            </a:r>
            <a:endParaRPr lang="en-US" dirty="0"/>
          </a:p>
        </p:txBody>
      </p:sp>
      <p:sp>
        <p:nvSpPr>
          <p:cNvPr id="4" name="Slide Number Placeholder 3">
            <a:extLst>
              <a:ext uri="{FF2B5EF4-FFF2-40B4-BE49-F238E27FC236}">
                <a16:creationId xmlns:a16="http://schemas.microsoft.com/office/drawing/2014/main" id="{3ECD2EE1-E3DB-C8BD-F0FF-88DF6DE5D04C}"/>
              </a:ext>
            </a:extLst>
          </p:cNvPr>
          <p:cNvSpPr>
            <a:spLocks noGrp="1"/>
          </p:cNvSpPr>
          <p:nvPr>
            <p:ph type="sldNum" sz="quarter" idx="5"/>
          </p:nvPr>
        </p:nvSpPr>
        <p:spPr/>
        <p:txBody>
          <a:bodyPr/>
          <a:lstStyle/>
          <a:p>
            <a:fld id="{A89C7E07-3C67-C64C-8DA0-0404F6303970}" type="slidenum">
              <a:rPr lang="en-US" smtClean="0"/>
              <a:t>12</a:t>
            </a:fld>
            <a:endParaRPr lang="en-US" dirty="0"/>
          </a:p>
        </p:txBody>
      </p:sp>
    </p:spTree>
    <p:extLst>
      <p:ext uri="{BB962C8B-B14F-4D97-AF65-F5344CB8AC3E}">
        <p14:creationId xmlns:p14="http://schemas.microsoft.com/office/powerpoint/2010/main" val="30288685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041D5-A8D5-DBCD-ECEA-F986DFD539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A808EE-D2F3-8AA3-E16C-3728A888A3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308DA5-313E-2056-F107-84D99517CC89}"/>
              </a:ext>
            </a:extLst>
          </p:cNvPr>
          <p:cNvSpPr>
            <a:spLocks noGrp="1"/>
          </p:cNvSpPr>
          <p:nvPr>
            <p:ph type="body" idx="1"/>
          </p:nvPr>
        </p:nvSpPr>
        <p:spPr/>
        <p:txBody>
          <a:bodyPr/>
          <a:lstStyle/>
          <a:p>
            <a:r>
              <a:rPr lang="en-US" sz="1800" dirty="0">
                <a:effectLst/>
                <a:latin typeface="Tahoma" panose="020B0604030504040204" pitchFamily="34" charset="0"/>
                <a:ea typeface="Aptos" panose="020B0004020202020204" pitchFamily="34" charset="0"/>
              </a:rPr>
              <a:t>Active engagement on LinkedIn increases your visibility. Share industry-relevant articles, comment on posts, and participate in group discussions. Regular interaction not only showcases your expertise but also helps in building a robust professional network. </a:t>
            </a:r>
            <a:endParaRPr lang="en-US" dirty="0"/>
          </a:p>
        </p:txBody>
      </p:sp>
      <p:sp>
        <p:nvSpPr>
          <p:cNvPr id="4" name="Slide Number Placeholder 3">
            <a:extLst>
              <a:ext uri="{FF2B5EF4-FFF2-40B4-BE49-F238E27FC236}">
                <a16:creationId xmlns:a16="http://schemas.microsoft.com/office/drawing/2014/main" id="{89C7BA04-6D9E-AC95-5AF4-652112376FDF}"/>
              </a:ext>
            </a:extLst>
          </p:cNvPr>
          <p:cNvSpPr>
            <a:spLocks noGrp="1"/>
          </p:cNvSpPr>
          <p:nvPr>
            <p:ph type="sldNum" sz="quarter" idx="5"/>
          </p:nvPr>
        </p:nvSpPr>
        <p:spPr/>
        <p:txBody>
          <a:bodyPr/>
          <a:lstStyle/>
          <a:p>
            <a:fld id="{A89C7E07-3C67-C64C-8DA0-0404F6303970}" type="slidenum">
              <a:rPr lang="en-US" smtClean="0"/>
              <a:t>13</a:t>
            </a:fld>
            <a:endParaRPr lang="en-US" dirty="0"/>
          </a:p>
        </p:txBody>
      </p:sp>
    </p:spTree>
    <p:extLst>
      <p:ext uri="{BB962C8B-B14F-4D97-AF65-F5344CB8AC3E}">
        <p14:creationId xmlns:p14="http://schemas.microsoft.com/office/powerpoint/2010/main" val="30518825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14</a:t>
            </a:fld>
            <a:endParaRPr lang="en-US" dirty="0"/>
          </a:p>
        </p:txBody>
      </p:sp>
    </p:spTree>
    <p:extLst>
      <p:ext uri="{BB962C8B-B14F-4D97-AF65-F5344CB8AC3E}">
        <p14:creationId xmlns:p14="http://schemas.microsoft.com/office/powerpoint/2010/main" val="29976767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15</a:t>
            </a:fld>
            <a:endParaRPr lang="en-US" dirty="0"/>
          </a:p>
        </p:txBody>
      </p:sp>
    </p:spTree>
    <p:extLst>
      <p:ext uri="{BB962C8B-B14F-4D97-AF65-F5344CB8AC3E}">
        <p14:creationId xmlns:p14="http://schemas.microsoft.com/office/powerpoint/2010/main" val="31115868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16</a:t>
            </a:fld>
            <a:endParaRPr lang="en-US" dirty="0"/>
          </a:p>
        </p:txBody>
      </p:sp>
    </p:spTree>
    <p:extLst>
      <p:ext uri="{BB962C8B-B14F-4D97-AF65-F5344CB8AC3E}">
        <p14:creationId xmlns:p14="http://schemas.microsoft.com/office/powerpoint/2010/main" val="39234335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17</a:t>
            </a:fld>
            <a:endParaRPr lang="en-US" dirty="0"/>
          </a:p>
        </p:txBody>
      </p:sp>
    </p:spTree>
    <p:extLst>
      <p:ext uri="{BB962C8B-B14F-4D97-AF65-F5344CB8AC3E}">
        <p14:creationId xmlns:p14="http://schemas.microsoft.com/office/powerpoint/2010/main" val="29990789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B70F4-694B-E054-7166-BF1DDD8DCE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017C65-B15F-5322-E616-9C6A6C9D1A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926835-0288-644E-3AC1-FC4168A29684}"/>
              </a:ext>
            </a:extLst>
          </p:cNvPr>
          <p:cNvSpPr>
            <a:spLocks noGrp="1"/>
          </p:cNvSpPr>
          <p:nvPr>
            <p:ph type="body" idx="1"/>
          </p:nvPr>
        </p:nvSpPr>
        <p:spPr/>
        <p:txBody>
          <a:bodyPr/>
          <a:lstStyle/>
          <a:p>
            <a:r>
              <a:rPr lang="en-US" sz="1800" dirty="0">
                <a:effectLst/>
                <a:latin typeface="Tahoma" panose="020B0604030504040204" pitchFamily="34" charset="0"/>
                <a:ea typeface="Aptos" panose="020B0004020202020204" pitchFamily="34" charset="0"/>
              </a:rPr>
              <a:t>Request recommendations from colleagues, supervisors, or clients who can attest to your skills and work ethic. Personal testimonials enhance your credibility and provide social proof of your professional abilities. </a:t>
            </a:r>
            <a:endParaRPr lang="en-US" dirty="0"/>
          </a:p>
        </p:txBody>
      </p:sp>
      <p:sp>
        <p:nvSpPr>
          <p:cNvPr id="4" name="Slide Number Placeholder 3">
            <a:extLst>
              <a:ext uri="{FF2B5EF4-FFF2-40B4-BE49-F238E27FC236}">
                <a16:creationId xmlns:a16="http://schemas.microsoft.com/office/drawing/2014/main" id="{E3AE8BB6-47EB-4F97-5400-B2528E2B7B47}"/>
              </a:ext>
            </a:extLst>
          </p:cNvPr>
          <p:cNvSpPr>
            <a:spLocks noGrp="1"/>
          </p:cNvSpPr>
          <p:nvPr>
            <p:ph type="sldNum" sz="quarter" idx="5"/>
          </p:nvPr>
        </p:nvSpPr>
        <p:spPr/>
        <p:txBody>
          <a:bodyPr/>
          <a:lstStyle/>
          <a:p>
            <a:fld id="{A89C7E07-3C67-C64C-8DA0-0404F6303970}" type="slidenum">
              <a:rPr lang="en-US" smtClean="0"/>
              <a:t>18</a:t>
            </a:fld>
            <a:endParaRPr lang="en-US" dirty="0"/>
          </a:p>
        </p:txBody>
      </p:sp>
    </p:spTree>
    <p:extLst>
      <p:ext uri="{BB962C8B-B14F-4D97-AF65-F5344CB8AC3E}">
        <p14:creationId xmlns:p14="http://schemas.microsoft.com/office/powerpoint/2010/main" val="8668719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EAB76-0C6F-D875-E574-9413ACE495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9BF315-188A-F849-3A94-D71C261B07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3685CA-AB7A-D51C-2A2B-586DAA1ADD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E27E1A-33DD-5D5B-BD87-B17FB40D2950}"/>
              </a:ext>
            </a:extLst>
          </p:cNvPr>
          <p:cNvSpPr>
            <a:spLocks noGrp="1"/>
          </p:cNvSpPr>
          <p:nvPr>
            <p:ph type="sldNum" sz="quarter" idx="5"/>
          </p:nvPr>
        </p:nvSpPr>
        <p:spPr/>
        <p:txBody>
          <a:bodyPr/>
          <a:lstStyle/>
          <a:p>
            <a:fld id="{A89C7E07-3C67-C64C-8DA0-0404F6303970}" type="slidenum">
              <a:rPr lang="en-US" smtClean="0"/>
              <a:t>19</a:t>
            </a:fld>
            <a:endParaRPr lang="en-US" dirty="0"/>
          </a:p>
        </p:txBody>
      </p:sp>
    </p:spTree>
    <p:extLst>
      <p:ext uri="{BB962C8B-B14F-4D97-AF65-F5344CB8AC3E}">
        <p14:creationId xmlns:p14="http://schemas.microsoft.com/office/powerpoint/2010/main" val="21531470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6FD80-3327-B810-B697-71BAF31E60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C6752C-8129-A625-5CEB-C53CEADA5D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81A98A-5D53-83CA-C79E-7743589F70D3}"/>
              </a:ext>
            </a:extLst>
          </p:cNvPr>
          <p:cNvSpPr>
            <a:spLocks noGrp="1"/>
          </p:cNvSpPr>
          <p:nvPr>
            <p:ph type="body" idx="1"/>
          </p:nvPr>
        </p:nvSpPr>
        <p:spPr/>
        <p:txBody>
          <a:bodyPr/>
          <a:lstStyle/>
          <a:p>
            <a:r>
              <a:rPr lang="en-US" sz="1800" dirty="0">
                <a:effectLst/>
                <a:latin typeface="Tahoma" panose="020B0604030504040204" pitchFamily="34" charset="0"/>
                <a:ea typeface="Aptos" panose="020B0004020202020204" pitchFamily="34" charset="0"/>
              </a:rPr>
              <a:t>Enhance your profile by adding multimedia elements such as videos, presentations, or portfolios. These additions provide a dynamic view of your work and can engage viewers more effectively than text alone. </a:t>
            </a:r>
            <a:endParaRPr lang="en-US" dirty="0"/>
          </a:p>
        </p:txBody>
      </p:sp>
      <p:sp>
        <p:nvSpPr>
          <p:cNvPr id="4" name="Slide Number Placeholder 3">
            <a:extLst>
              <a:ext uri="{FF2B5EF4-FFF2-40B4-BE49-F238E27FC236}">
                <a16:creationId xmlns:a16="http://schemas.microsoft.com/office/drawing/2014/main" id="{8C1CEA56-17ED-CD19-0E2D-3E34456A4780}"/>
              </a:ext>
            </a:extLst>
          </p:cNvPr>
          <p:cNvSpPr>
            <a:spLocks noGrp="1"/>
          </p:cNvSpPr>
          <p:nvPr>
            <p:ph type="sldNum" sz="quarter" idx="5"/>
          </p:nvPr>
        </p:nvSpPr>
        <p:spPr/>
        <p:txBody>
          <a:bodyPr/>
          <a:lstStyle/>
          <a:p>
            <a:fld id="{A89C7E07-3C67-C64C-8DA0-0404F6303970}" type="slidenum">
              <a:rPr lang="en-US" smtClean="0"/>
              <a:t>20</a:t>
            </a:fld>
            <a:endParaRPr lang="en-US" dirty="0"/>
          </a:p>
        </p:txBody>
      </p:sp>
    </p:spTree>
    <p:extLst>
      <p:ext uri="{BB962C8B-B14F-4D97-AF65-F5344CB8AC3E}">
        <p14:creationId xmlns:p14="http://schemas.microsoft.com/office/powerpoint/2010/main" val="39342359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30B7E-CB97-A8A5-4B18-87EEB97354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D9E610-FA13-3A78-0277-0A6EFE4E28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C2D7AF-D628-7911-9477-B9642C9045CA}"/>
              </a:ext>
            </a:extLst>
          </p:cNvPr>
          <p:cNvSpPr>
            <a:spLocks noGrp="1"/>
          </p:cNvSpPr>
          <p:nvPr>
            <p:ph type="body" idx="1"/>
          </p:nvPr>
        </p:nvSpPr>
        <p:spPr/>
        <p:txBody>
          <a:bodyPr/>
          <a:lstStyle/>
          <a:p>
            <a:r>
              <a:rPr lang="en-US" dirty="0"/>
              <a:t>The Dot grid at the upper right of the page opens up so you can manage more of your profile and to find groups and much more</a:t>
            </a:r>
          </a:p>
        </p:txBody>
      </p:sp>
      <p:sp>
        <p:nvSpPr>
          <p:cNvPr id="4" name="Slide Number Placeholder 3">
            <a:extLst>
              <a:ext uri="{FF2B5EF4-FFF2-40B4-BE49-F238E27FC236}">
                <a16:creationId xmlns:a16="http://schemas.microsoft.com/office/drawing/2014/main" id="{9578921D-5CDC-CFCA-CDB8-F6287D0315AC}"/>
              </a:ext>
            </a:extLst>
          </p:cNvPr>
          <p:cNvSpPr>
            <a:spLocks noGrp="1"/>
          </p:cNvSpPr>
          <p:nvPr>
            <p:ph type="sldNum" sz="quarter" idx="5"/>
          </p:nvPr>
        </p:nvSpPr>
        <p:spPr/>
        <p:txBody>
          <a:bodyPr/>
          <a:lstStyle/>
          <a:p>
            <a:fld id="{A89C7E07-3C67-C64C-8DA0-0404F6303970}" type="slidenum">
              <a:rPr lang="en-US" smtClean="0"/>
              <a:t>21</a:t>
            </a:fld>
            <a:endParaRPr lang="en-US" dirty="0"/>
          </a:p>
        </p:txBody>
      </p:sp>
    </p:spTree>
    <p:extLst>
      <p:ext uri="{BB962C8B-B14F-4D97-AF65-F5344CB8AC3E}">
        <p14:creationId xmlns:p14="http://schemas.microsoft.com/office/powerpoint/2010/main" val="11618994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35CE8-3DD5-99B5-6EF5-19E8A53A0E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DB5089-432B-9C34-1BE8-B3E78E4131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7507FD-E1F6-F4B9-C87A-AA484BB61FF8}"/>
              </a:ext>
            </a:extLst>
          </p:cNvPr>
          <p:cNvSpPr>
            <a:spLocks noGrp="1"/>
          </p:cNvSpPr>
          <p:nvPr>
            <p:ph type="body" idx="1"/>
          </p:nvPr>
        </p:nvSpPr>
        <p:spPr/>
        <p:txBody>
          <a:bodyPr/>
          <a:lstStyle/>
          <a:p>
            <a:pPr marL="0" indent="0" eaLnBrk="1" hangingPunct="1">
              <a:lnSpc>
                <a:spcPct val="150000"/>
              </a:lnSpc>
              <a:spcBef>
                <a:spcPct val="0"/>
              </a:spcBef>
              <a:buNone/>
            </a:pPr>
            <a:r>
              <a:rPr lang="en-US" altLang="en-US" sz="1200" dirty="0">
                <a:latin typeface="Tahoma" panose="020B0604030504040204" pitchFamily="34" charset="0"/>
                <a:ea typeface="Tahoma" panose="020B0604030504040204" pitchFamily="34" charset="0"/>
                <a:cs typeface="Tahoma" panose="020B0604030504040204" pitchFamily="34" charset="0"/>
              </a:rPr>
              <a:t>LinkedIn will use keywords from YOUR profile to suggest some groups for you to join.</a:t>
            </a:r>
          </a:p>
          <a:p>
            <a:pPr marL="0" indent="0" eaLnBrk="1" hangingPunct="1">
              <a:lnSpc>
                <a:spcPct val="150000"/>
              </a:lnSpc>
              <a:spcBef>
                <a:spcPct val="0"/>
              </a:spcBef>
              <a:buNone/>
            </a:pPr>
            <a:r>
              <a:rPr lang="en-US" sz="1200" dirty="0">
                <a:latin typeface="Tahoma" panose="020B0604030504040204" pitchFamily="34" charset="0"/>
                <a:ea typeface="Tahoma" panose="020B0604030504040204" pitchFamily="34" charset="0"/>
                <a:cs typeface="Tahoma" panose="020B0604030504040204" pitchFamily="34" charset="0"/>
              </a:rPr>
              <a:t>Join groups that have your target market in them and/or that are relevant to your business and industry.</a:t>
            </a:r>
          </a:p>
          <a:p>
            <a:pPr marL="0" indent="0" eaLnBrk="1" hangingPunct="1">
              <a:lnSpc>
                <a:spcPct val="150000"/>
              </a:lnSpc>
              <a:spcBef>
                <a:spcPct val="0"/>
              </a:spcBef>
              <a:buNone/>
            </a:pPr>
            <a:r>
              <a:rPr lang="en-US" sz="1200" dirty="0">
                <a:latin typeface="Tahoma" panose="020B0604030504040204" pitchFamily="34" charset="0"/>
                <a:ea typeface="Tahoma" panose="020B0604030504040204" pitchFamily="34" charset="0"/>
                <a:cs typeface="Tahoma" panose="020B0604030504040204" pitchFamily="34" charset="0"/>
              </a:rPr>
              <a:t>Groups you may like could be local.</a:t>
            </a:r>
          </a:p>
          <a:p>
            <a:pPr marL="0" indent="0" eaLnBrk="1" hangingPunct="1">
              <a:lnSpc>
                <a:spcPct val="150000"/>
              </a:lnSpc>
              <a:spcBef>
                <a:spcPct val="0"/>
              </a:spcBef>
              <a:buNone/>
            </a:pPr>
            <a:r>
              <a:rPr lang="en-US" sz="1200" dirty="0">
                <a:latin typeface="Tahoma" panose="020B0604030504040204" pitchFamily="34" charset="0"/>
                <a:ea typeface="Tahoma" panose="020B0604030504040204" pitchFamily="34" charset="0"/>
                <a:cs typeface="Tahoma" panose="020B0604030504040204" pitchFamily="34" charset="0"/>
              </a:rPr>
              <a:t>Pick groups that have many members and high activity</a:t>
            </a:r>
          </a:p>
          <a:p>
            <a:pPr marL="0" indent="0" eaLnBrk="1" hangingPunct="1">
              <a:lnSpc>
                <a:spcPct val="150000"/>
              </a:lnSpc>
              <a:spcBef>
                <a:spcPct val="0"/>
              </a:spcBef>
              <a:buNone/>
            </a:pPr>
            <a:endParaRPr lang="en-US" sz="1200" dirty="0">
              <a:latin typeface="Tahoma" panose="020B0604030504040204" pitchFamily="34" charset="0"/>
              <a:ea typeface="Tahoma" panose="020B0604030504040204" pitchFamily="34" charset="0"/>
              <a:cs typeface="Tahoma" panose="020B0604030504040204" pitchFamily="34" charset="0"/>
            </a:endParaRPr>
          </a:p>
          <a:p>
            <a:pPr marL="0" indent="0" eaLnBrk="1" hangingPunct="1">
              <a:lnSpc>
                <a:spcPct val="150000"/>
              </a:lnSpc>
              <a:spcBef>
                <a:spcPct val="0"/>
              </a:spcBef>
              <a:buNone/>
            </a:pPr>
            <a:r>
              <a:rPr lang="en-US" sz="1200" dirty="0">
                <a:latin typeface="Tahoma" panose="020B0604030504040204" pitchFamily="34" charset="0"/>
                <a:ea typeface="Tahoma" panose="020B0604030504040204" pitchFamily="34" charset="0"/>
                <a:cs typeface="Tahoma" panose="020B0604030504040204" pitchFamily="34" charset="0"/>
              </a:rPr>
              <a:t>Once you’ve joined the group, engage with posts and add posts of your sown for SEO/Analytics</a:t>
            </a:r>
          </a:p>
          <a:p>
            <a:endParaRPr lang="en-US" dirty="0"/>
          </a:p>
        </p:txBody>
      </p:sp>
      <p:sp>
        <p:nvSpPr>
          <p:cNvPr id="4" name="Slide Number Placeholder 3">
            <a:extLst>
              <a:ext uri="{FF2B5EF4-FFF2-40B4-BE49-F238E27FC236}">
                <a16:creationId xmlns:a16="http://schemas.microsoft.com/office/drawing/2014/main" id="{18091E3E-98DF-85F2-4549-6060272C7C33}"/>
              </a:ext>
            </a:extLst>
          </p:cNvPr>
          <p:cNvSpPr>
            <a:spLocks noGrp="1"/>
          </p:cNvSpPr>
          <p:nvPr>
            <p:ph type="sldNum" sz="quarter" idx="5"/>
          </p:nvPr>
        </p:nvSpPr>
        <p:spPr/>
        <p:txBody>
          <a:bodyPr/>
          <a:lstStyle/>
          <a:p>
            <a:fld id="{A89C7E07-3C67-C64C-8DA0-0404F6303970}" type="slidenum">
              <a:rPr lang="en-US" smtClean="0"/>
              <a:t>22</a:t>
            </a:fld>
            <a:endParaRPr lang="en-US" dirty="0"/>
          </a:p>
        </p:txBody>
      </p:sp>
    </p:spTree>
    <p:extLst>
      <p:ext uri="{BB962C8B-B14F-4D97-AF65-F5344CB8AC3E}">
        <p14:creationId xmlns:p14="http://schemas.microsoft.com/office/powerpoint/2010/main" val="4716019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23</a:t>
            </a:fld>
            <a:endParaRPr lang="en-US" dirty="0"/>
          </a:p>
        </p:txBody>
      </p:sp>
    </p:spTree>
    <p:extLst>
      <p:ext uri="{BB962C8B-B14F-4D97-AF65-F5344CB8AC3E}">
        <p14:creationId xmlns:p14="http://schemas.microsoft.com/office/powerpoint/2010/main" val="8095775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24</a:t>
            </a:fld>
            <a:endParaRPr lang="en-US" dirty="0"/>
          </a:p>
        </p:txBody>
      </p:sp>
    </p:spTree>
    <p:extLst>
      <p:ext uri="{BB962C8B-B14F-4D97-AF65-F5344CB8AC3E}">
        <p14:creationId xmlns:p14="http://schemas.microsoft.com/office/powerpoint/2010/main" val="30835062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25</a:t>
            </a:fld>
            <a:endParaRPr lang="en-US" dirty="0"/>
          </a:p>
        </p:txBody>
      </p:sp>
    </p:spTree>
    <p:extLst>
      <p:ext uri="{BB962C8B-B14F-4D97-AF65-F5344CB8AC3E}">
        <p14:creationId xmlns:p14="http://schemas.microsoft.com/office/powerpoint/2010/main" val="9426972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75F0C-12F6-220C-811A-2193DA5B67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1A86EE-689F-056F-D03A-9340B836A0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81A41A-BF89-3BEC-3BBA-E8CD31C777A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131BA8E-5E6A-9A5A-7E00-91D7A2C11537}"/>
              </a:ext>
            </a:extLst>
          </p:cNvPr>
          <p:cNvSpPr>
            <a:spLocks noGrp="1"/>
          </p:cNvSpPr>
          <p:nvPr>
            <p:ph type="sldNum" sz="quarter" idx="5"/>
          </p:nvPr>
        </p:nvSpPr>
        <p:spPr/>
        <p:txBody>
          <a:bodyPr/>
          <a:lstStyle/>
          <a:p>
            <a:fld id="{A89C7E07-3C67-C64C-8DA0-0404F6303970}" type="slidenum">
              <a:rPr lang="en-US" smtClean="0"/>
              <a:t>26</a:t>
            </a:fld>
            <a:endParaRPr lang="en-US" dirty="0"/>
          </a:p>
        </p:txBody>
      </p:sp>
    </p:spTree>
    <p:extLst>
      <p:ext uri="{BB962C8B-B14F-4D97-AF65-F5344CB8AC3E}">
        <p14:creationId xmlns:p14="http://schemas.microsoft.com/office/powerpoint/2010/main" val="15745910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27</a:t>
            </a:fld>
            <a:endParaRPr lang="en-US" dirty="0"/>
          </a:p>
        </p:txBody>
      </p:sp>
    </p:spTree>
    <p:extLst>
      <p:ext uri="{BB962C8B-B14F-4D97-AF65-F5344CB8AC3E}">
        <p14:creationId xmlns:p14="http://schemas.microsoft.com/office/powerpoint/2010/main" val="12561118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28</a:t>
            </a:fld>
            <a:endParaRPr lang="en-US" dirty="0"/>
          </a:p>
        </p:txBody>
      </p:sp>
    </p:spTree>
    <p:extLst>
      <p:ext uri="{BB962C8B-B14F-4D97-AF65-F5344CB8AC3E}">
        <p14:creationId xmlns:p14="http://schemas.microsoft.com/office/powerpoint/2010/main" val="12181768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29</a:t>
            </a:fld>
            <a:endParaRPr lang="en-US" dirty="0"/>
          </a:p>
        </p:txBody>
      </p:sp>
    </p:spTree>
    <p:extLst>
      <p:ext uri="{BB962C8B-B14F-4D97-AF65-F5344CB8AC3E}">
        <p14:creationId xmlns:p14="http://schemas.microsoft.com/office/powerpoint/2010/main" val="29443448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30</a:t>
            </a:fld>
            <a:endParaRPr lang="en-US" dirty="0"/>
          </a:p>
        </p:txBody>
      </p:sp>
    </p:spTree>
    <p:extLst>
      <p:ext uri="{BB962C8B-B14F-4D97-AF65-F5344CB8AC3E}">
        <p14:creationId xmlns:p14="http://schemas.microsoft.com/office/powerpoint/2010/main" val="1765923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309904"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cxnSp>
        <p:nvCxnSpPr>
          <p:cNvPr id="13" name="Straight Connector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41327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 uri="{C183D7F6-B498-43B3-948B-1728B52AA6E4}">
                <adec:decorative xmlns:adec="http://schemas.microsoft.com/office/drawing/2017/decorative" val="1"/>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hasCustomPrompt="1"/>
          </p:nvPr>
        </p:nvSpPr>
        <p:spPr>
          <a:xfrm>
            <a:off x="594360" y="189572"/>
            <a:ext cx="6787747" cy="1593507"/>
          </a:xfrm>
          <a:prstGeom prst="rect">
            <a:avLst/>
          </a:prstGeom>
        </p:spPr>
        <p:txBody>
          <a:bodyPr lIns="0" tIns="0" rIns="0" bIns="0" anchor="b" anchorCtr="0">
            <a:noAutofit/>
          </a:bodyPr>
          <a:lstStyle>
            <a:lvl1pPr>
              <a:defRPr sz="4400" b="1" i="0" spc="50" baseline="0">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186153BD-9D2B-47EB-3553-1D3F6663B2A3}"/>
              </a:ext>
            </a:extLst>
          </p:cNvPr>
          <p:cNvSpPr>
            <a:spLocks noGrp="1"/>
          </p:cNvSpPr>
          <p:nvPr>
            <p:ph sz="quarter" idx="13" hasCustomPrompt="1"/>
          </p:nvPr>
        </p:nvSpPr>
        <p:spPr>
          <a:xfrm>
            <a:off x="594359" y="2281918"/>
            <a:ext cx="6787747" cy="3708517"/>
          </a:xfrm>
        </p:spPr>
        <p:txBody>
          <a:bodyPr lIns="0" tIns="228600" rIns="0" bIns="0">
            <a:normAutofit/>
          </a:bodyPr>
          <a:lstStyle>
            <a:lvl1pPr marL="283464" indent="-283464">
              <a:lnSpc>
                <a:spcPct val="80000"/>
              </a:lnSpc>
              <a:spcBef>
                <a:spcPts val="2200"/>
              </a:spcBef>
              <a:buFont typeface="Arial" panose="020B0604020202020204" pitchFamily="34" charset="0"/>
              <a:buChar char="•"/>
              <a:defRPr lang="en-US" sz="2400" b="1" i="0" kern="1200" dirty="0">
                <a:solidFill>
                  <a:schemeClr val="tx2">
                    <a:lumMod val="75000"/>
                  </a:schemeClr>
                </a:solidFill>
                <a:latin typeface="+mn-lt"/>
                <a:ea typeface="+mn-ea"/>
                <a:cs typeface="+mn-cs"/>
              </a:defRPr>
            </a:lvl1pPr>
            <a:lvl2pPr indent="-283464">
              <a:spcBef>
                <a:spcPts val="6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3" name="Slide Number Placeholder 42">
            <a:extLst>
              <a:ext uri="{FF2B5EF4-FFF2-40B4-BE49-F238E27FC236}">
                <a16:creationId xmlns:a16="http://schemas.microsoft.com/office/drawing/2014/main" id="{D80CCC8F-9CF1-9621-04EB-DFA68FEE42D2}"/>
              </a:ext>
            </a:extLst>
          </p:cNvPr>
          <p:cNvSpPr>
            <a:spLocks noGrp="1"/>
          </p:cNvSpPr>
          <p:nvPr>
            <p:ph type="sldNum" sz="quarter" idx="26"/>
          </p:nvPr>
        </p:nvSpPr>
        <p:spPr/>
        <p:txBody>
          <a:bodyPr/>
          <a:lstStyle/>
          <a:p>
            <a:fld id="{294A09A9-5501-47C1-A89A-A340965A2BE2}" type="slidenum">
              <a:rPr lang="en-US" smtClean="0"/>
              <a:pPr/>
              <a:t>‹#›</a:t>
            </a:fld>
            <a:endParaRPr lang="en-US" dirty="0">
              <a:latin typeface="+mn-lt"/>
            </a:endParaRPr>
          </a:p>
        </p:txBody>
      </p:sp>
      <p:sp>
        <p:nvSpPr>
          <p:cNvPr id="42" name="Date Placeholder 41">
            <a:extLst>
              <a:ext uri="{FF2B5EF4-FFF2-40B4-BE49-F238E27FC236}">
                <a16:creationId xmlns:a16="http://schemas.microsoft.com/office/drawing/2014/main" id="{29CE2856-DB8F-5603-C085-74C70560FAC8}"/>
              </a:ext>
            </a:extLst>
          </p:cNvPr>
          <p:cNvSpPr>
            <a:spLocks noGrp="1"/>
          </p:cNvSpPr>
          <p:nvPr>
            <p:ph type="dt" sz="half" idx="25"/>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979826C1-7A52-DA25-F422-EE62DED7D1B6}"/>
              </a:ext>
              <a:ext uri="{C183D7F6-B498-43B3-948B-1728B52AA6E4}">
                <adec:decorative xmlns:adec="http://schemas.microsoft.com/office/drawing/2017/decorative" val="1"/>
              </a:ext>
            </a:extLst>
          </p:cNvPr>
          <p:cNvCxnSpPr>
            <a:cxnSpLocks/>
          </p:cNvCxnSpPr>
          <p:nvPr userDrawn="1"/>
        </p:nvCxnSpPr>
        <p:spPr>
          <a:xfrm>
            <a:off x="594360" y="2148840"/>
            <a:ext cx="2130552" cy="0"/>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18089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3"/>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79D0555-EBDC-B53A-212D-A5921795FEC8}"/>
              </a:ext>
            </a:extLst>
          </p:cNvPr>
          <p:cNvSpPr>
            <a:spLocks noGrp="1"/>
          </p:cNvSpPr>
          <p:nvPr>
            <p:ph type="pic" sz="quarter" idx="13"/>
          </p:nvPr>
        </p:nvSpPr>
        <p:spPr>
          <a:xfrm>
            <a:off x="0" y="0"/>
            <a:ext cx="12192000" cy="6880543"/>
          </a:xfrm>
          <a:custGeom>
            <a:avLst/>
            <a:gdLst>
              <a:gd name="connsiteX0" fmla="*/ 6309360 w 12192000"/>
              <a:gd name="connsiteY0" fmla="*/ 3951843 h 6880543"/>
              <a:gd name="connsiteX1" fmla="*/ 6309360 w 12192000"/>
              <a:gd name="connsiteY1" fmla="*/ 4052427 h 6880543"/>
              <a:gd name="connsiteX2" fmla="*/ 8442960 w 12192000"/>
              <a:gd name="connsiteY2" fmla="*/ 4052427 h 6880543"/>
              <a:gd name="connsiteX3" fmla="*/ 8442960 w 12192000"/>
              <a:gd name="connsiteY3" fmla="*/ 3951843 h 6880543"/>
              <a:gd name="connsiteX4" fmla="*/ 0 w 12192000"/>
              <a:gd name="connsiteY4" fmla="*/ 0 h 6880543"/>
              <a:gd name="connsiteX5" fmla="*/ 12192000 w 12192000"/>
              <a:gd name="connsiteY5" fmla="*/ 0 h 6880543"/>
              <a:gd name="connsiteX6" fmla="*/ 12192000 w 12192000"/>
              <a:gd name="connsiteY6" fmla="*/ 6880543 h 6880543"/>
              <a:gd name="connsiteX7" fmla="*/ 0 w 12192000"/>
              <a:gd name="connsiteY7" fmla="*/ 6880543 h 68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80543">
                <a:moveTo>
                  <a:pt x="6309360" y="3951843"/>
                </a:moveTo>
                <a:lnTo>
                  <a:pt x="6309360" y="4052427"/>
                </a:lnTo>
                <a:lnTo>
                  <a:pt x="8442960" y="4052427"/>
                </a:lnTo>
                <a:lnTo>
                  <a:pt x="8442960" y="3951843"/>
                </a:lnTo>
                <a:close/>
                <a:moveTo>
                  <a:pt x="0" y="0"/>
                </a:moveTo>
                <a:lnTo>
                  <a:pt x="12192000" y="0"/>
                </a:lnTo>
                <a:lnTo>
                  <a:pt x="12192000" y="6880543"/>
                </a:lnTo>
                <a:lnTo>
                  <a:pt x="0" y="6880543"/>
                </a:lnTo>
                <a:close/>
              </a:path>
            </a:pathLst>
          </a:custGeom>
        </p:spPr>
        <p:txBody>
          <a:bodyPr wrap="square" tIns="182880">
            <a:noAutofit/>
          </a:bodyPr>
          <a:lstStyle>
            <a:lvl1pPr marL="0" indent="0" algn="ctr">
              <a:buNone/>
              <a:defRPr sz="2000">
                <a:solidFill>
                  <a:schemeClr val="tx1"/>
                </a:solidFill>
              </a:defRPr>
            </a:lvl1pPr>
          </a:lstStyle>
          <a:p>
            <a:r>
              <a:rPr lang="en-US" dirty="0"/>
              <a:t>Click icon to add picture</a:t>
            </a:r>
          </a:p>
        </p:txBody>
      </p:sp>
      <p:sp>
        <p:nvSpPr>
          <p:cNvPr id="18" name="Title 1">
            <a:extLst>
              <a:ext uri="{FF2B5EF4-FFF2-40B4-BE49-F238E27FC236}">
                <a16:creationId xmlns:a16="http://schemas.microsoft.com/office/drawing/2014/main" id="{8D492973-78E3-D34E-835E-CF2D4517016D}"/>
              </a:ext>
            </a:extLst>
          </p:cNvPr>
          <p:cNvSpPr>
            <a:spLocks noGrp="1"/>
          </p:cNvSpPr>
          <p:nvPr>
            <p:ph type="title" hasCustomPrompt="1"/>
          </p:nvPr>
        </p:nvSpPr>
        <p:spPr>
          <a:xfrm>
            <a:off x="6309359" y="444933"/>
            <a:ext cx="5477479" cy="3291840"/>
          </a:xfrm>
          <a:prstGeom prst="rect">
            <a:avLst/>
          </a:prstGeom>
        </p:spPr>
        <p:txBody>
          <a:bodyPr lIns="0" tIns="0" rIns="0" bIns="0" anchor="b" anchorCtr="0">
            <a:noAutofit/>
          </a:bodyPr>
          <a:lstStyle>
            <a:lvl1pPr>
              <a:defRPr sz="6000" b="1" i="0" baseline="0">
                <a:solidFill>
                  <a:schemeClr val="tx1"/>
                </a:solidFill>
                <a:latin typeface="+mj-lt"/>
              </a:defRPr>
            </a:lvl1pPr>
          </a:lstStyle>
          <a:p>
            <a:r>
              <a:rPr lang="en-US" dirty="0"/>
              <a:t>Click to add title </a:t>
            </a:r>
          </a:p>
        </p:txBody>
      </p:sp>
      <p:sp>
        <p:nvSpPr>
          <p:cNvPr id="7" name="Rectangle 6">
            <a:extLst>
              <a:ext uri="{FF2B5EF4-FFF2-40B4-BE49-F238E27FC236}">
                <a16:creationId xmlns:a16="http://schemas.microsoft.com/office/drawing/2014/main" id="{D96BA398-1ED2-1FCA-63B9-8915A8C7A524}"/>
              </a:ext>
              <a:ext uri="{C183D7F6-B498-43B3-948B-1728B52AA6E4}">
                <adec:decorative xmlns:adec="http://schemas.microsoft.com/office/drawing/2017/decorative" val="1"/>
              </a:ext>
            </a:extLst>
          </p:cNvPr>
          <p:cNvSpPr/>
          <p:nvPr userDrawn="1"/>
        </p:nvSpPr>
        <p:spPr>
          <a:xfrm>
            <a:off x="6309360" y="3951843"/>
            <a:ext cx="2133600" cy="10058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29169562"/>
      </p:ext>
    </p:extLst>
  </p:cSld>
  <p:clrMapOvr>
    <a:masterClrMapping/>
  </p:clrMapOvr>
  <p:extLst>
    <p:ext uri="{DCECCB84-F9BA-43D5-87BE-67443E8EF086}">
      <p15:sldGuideLst xmlns:p15="http://schemas.microsoft.com/office/powerpoint/2012/main">
        <p15:guide id="2" pos="7104">
          <p15:clr>
            <a:srgbClr val="FBAE40"/>
          </p15:clr>
        </p15:guide>
        <p15:guide id="3" pos="4344" userDrawn="1">
          <p15:clr>
            <a:srgbClr val="FBAE40"/>
          </p15:clr>
        </p15:guide>
        <p15:guide id="4" pos="4560" userDrawn="1">
          <p15:clr>
            <a:srgbClr val="FBAE40"/>
          </p15:clr>
        </p15:guide>
        <p15:guide id="8" orient="horz" pos="184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299835" y="43052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sp>
        <p:nvSpPr>
          <p:cNvPr id="6" name="Picture Placeholder 5">
            <a:extLst>
              <a:ext uri="{FF2B5EF4-FFF2-40B4-BE49-F238E27FC236}">
                <a16:creationId xmlns:a16="http://schemas.microsoft.com/office/drawing/2014/main" id="{A9973BC6-F6E5-0B3B-C8AB-0AC4020D4E8B}"/>
              </a:ext>
            </a:extLst>
          </p:cNvPr>
          <p:cNvSpPr>
            <a:spLocks noGrp="1"/>
          </p:cNvSpPr>
          <p:nvPr>
            <p:ph type="pic" sz="quarter" idx="12"/>
          </p:nvPr>
        </p:nvSpPr>
        <p:spPr>
          <a:xfrm>
            <a:off x="0" y="-11113"/>
            <a:ext cx="5791200" cy="6880226"/>
          </a:xfrm>
        </p:spPr>
        <p:txBody>
          <a:bodyPr>
            <a:normAutofit/>
          </a:bodyPr>
          <a:lstStyle>
            <a:lvl1pPr marL="0" indent="0" algn="ctr">
              <a:buNone/>
              <a:defRPr sz="2000"/>
            </a:lvl1pPr>
          </a:lstStyle>
          <a:p>
            <a:r>
              <a:rPr lang="en-US" dirty="0"/>
              <a:t>Click icon to add picture</a:t>
            </a:r>
          </a:p>
        </p:txBody>
      </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6299835" y="456860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cxnSp>
        <p:nvCxnSpPr>
          <p:cNvPr id="7" name="Straight Connector 6">
            <a:extLst>
              <a:ext uri="{FF2B5EF4-FFF2-40B4-BE49-F238E27FC236}">
                <a16:creationId xmlns:a16="http://schemas.microsoft.com/office/drawing/2014/main" id="{29169ED6-4B82-6844-119F-AC15CDF2D3E5}"/>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87914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ummary 2">
    <p:bg>
      <p:bgPr>
        <a:solidFill>
          <a:schemeClr val="tx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57F1500-1A16-D1EF-4F0C-030852B291FC}"/>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grpSp>
        <p:nvGrpSpPr>
          <p:cNvPr id="10" name="Group 9">
            <a:extLst>
              <a:ext uri="{FF2B5EF4-FFF2-40B4-BE49-F238E27FC236}">
                <a16:creationId xmlns:a16="http://schemas.microsoft.com/office/drawing/2014/main" id="{2D07A0BE-3890-193E-9439-F294E61A71B9}"/>
              </a:ext>
              <a:ext uri="{C183D7F6-B498-43B3-948B-1728B52AA6E4}">
                <adec:decorative xmlns:adec="http://schemas.microsoft.com/office/drawing/2017/decorative" val="1"/>
              </a:ext>
            </a:extLst>
          </p:cNvPr>
          <p:cNvGrpSpPr>
            <a:grpSpLocks/>
          </p:cNvGrpSpPr>
          <p:nvPr userDrawn="1"/>
        </p:nvGrpSpPr>
        <p:grpSpPr bwMode="auto">
          <a:xfrm rot="16200000" flipV="1">
            <a:off x="0" y="3900132"/>
            <a:ext cx="2959226" cy="2959226"/>
            <a:chOff x="0" y="12289"/>
            <a:chExt cx="3550" cy="3551"/>
          </a:xfrm>
        </p:grpSpPr>
        <p:sp>
          <p:nvSpPr>
            <p:cNvPr id="11" name="Freeform 19">
              <a:extLst>
                <a:ext uri="{FF2B5EF4-FFF2-40B4-BE49-F238E27FC236}">
                  <a16:creationId xmlns:a16="http://schemas.microsoft.com/office/drawing/2014/main" id="{C05217ED-C258-E6CE-BA7F-28A6EA41BCD3}"/>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20">
              <a:extLst>
                <a:ext uri="{FF2B5EF4-FFF2-40B4-BE49-F238E27FC236}">
                  <a16:creationId xmlns:a16="http://schemas.microsoft.com/office/drawing/2014/main" id="{F3E11A1F-14DD-BA35-D7D7-4D4ADEAA348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21">
              <a:extLst>
                <a:ext uri="{FF2B5EF4-FFF2-40B4-BE49-F238E27FC236}">
                  <a16:creationId xmlns:a16="http://schemas.microsoft.com/office/drawing/2014/main" id="{F14541B0-973F-7E21-1019-D2FB83C8C0D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hasCustomPrompt="1"/>
          </p:nvPr>
        </p:nvSpPr>
        <p:spPr>
          <a:xfrm>
            <a:off x="594360" y="102875"/>
            <a:ext cx="10873740" cy="1680205"/>
          </a:xfrm>
          <a:prstGeom prst="rect">
            <a:avLst/>
          </a:prstGeom>
        </p:spPr>
        <p:txBody>
          <a:bodyPr lIns="0" tIns="0" rIns="0" bIns="0" anchor="b" anchorCtr="0">
            <a:noAutofit/>
          </a:bodyPr>
          <a:lstStyle>
            <a:lvl1pPr>
              <a:defRPr sz="4400" b="1" i="0">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F6FE0DC0-B0D7-F4D6-8038-177AD7A8C211}"/>
              </a:ext>
            </a:extLst>
          </p:cNvPr>
          <p:cNvSpPr>
            <a:spLocks noGrp="1"/>
          </p:cNvSpPr>
          <p:nvPr>
            <p:ph sz="quarter" idx="13" hasCustomPrompt="1"/>
          </p:nvPr>
        </p:nvSpPr>
        <p:spPr>
          <a:xfrm>
            <a:off x="3657600" y="2282008"/>
            <a:ext cx="7810500" cy="3699328"/>
          </a:xfrm>
        </p:spPr>
        <p:txBody>
          <a:bodyPr lIns="0" tIns="228600" rIns="0" bIns="0">
            <a:normAutofit/>
          </a:bodyPr>
          <a:lstStyle>
            <a:lvl1pPr marL="283464" indent="-283464">
              <a:spcBef>
                <a:spcPts val="1800"/>
              </a:spcBef>
              <a:buFont typeface="Arial" panose="020B0604020202020204" pitchFamily="34" charset="0"/>
              <a:buChar char="•"/>
              <a:defRPr sz="2000"/>
            </a:lvl1pPr>
            <a:lvl2pPr indent="-283464">
              <a:spcBef>
                <a:spcPts val="18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7">
            <a:extLst>
              <a:ext uri="{FF2B5EF4-FFF2-40B4-BE49-F238E27FC236}">
                <a16:creationId xmlns:a16="http://schemas.microsoft.com/office/drawing/2014/main" id="{7ED58739-4346-5104-B1AC-89ED035912AF}"/>
              </a:ext>
            </a:extLst>
          </p:cNvPr>
          <p:cNvSpPr>
            <a:spLocks noGrp="1"/>
          </p:cNvSpPr>
          <p:nvPr>
            <p:ph type="sldNum" sz="quarter" idx="22"/>
          </p:nvPr>
        </p:nvSpPr>
        <p:spPr/>
        <p:txBody>
          <a:bodyPr/>
          <a:lstStyle/>
          <a:p>
            <a:fld id="{294A09A9-5501-47C1-A89A-A340965A2BE2}" type="slidenum">
              <a:rPr lang="en-US" smtClean="0"/>
              <a:pPr/>
              <a:t>‹#›</a:t>
            </a:fld>
            <a:endParaRPr lang="en-US" dirty="0">
              <a:latin typeface="+mn-lt"/>
            </a:endParaRPr>
          </a:p>
        </p:txBody>
      </p:sp>
      <p:sp>
        <p:nvSpPr>
          <p:cNvPr id="5" name="Date Placeholder 4">
            <a:extLst>
              <a:ext uri="{FF2B5EF4-FFF2-40B4-BE49-F238E27FC236}">
                <a16:creationId xmlns:a16="http://schemas.microsoft.com/office/drawing/2014/main" id="{E9272B8D-F380-9F1A-C8E6-BDD2352B1763}"/>
              </a:ext>
            </a:extLst>
          </p:cNvPr>
          <p:cNvSpPr>
            <a:spLocks noGrp="1"/>
          </p:cNvSpPr>
          <p:nvPr>
            <p:ph type="dt" sz="half" idx="21"/>
          </p:nvPr>
        </p:nvSpPr>
        <p:spPr/>
        <p:txBody>
          <a:bodyPr/>
          <a:lstStyle/>
          <a:p>
            <a:endParaRPr lang="en-US" dirty="0">
              <a:latin typeface="+mn-lt"/>
            </a:endParaRPr>
          </a:p>
        </p:txBody>
      </p:sp>
    </p:spTree>
    <p:extLst>
      <p:ext uri="{BB962C8B-B14F-4D97-AF65-F5344CB8AC3E}">
        <p14:creationId xmlns:p14="http://schemas.microsoft.com/office/powerpoint/2010/main" val="140296414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309904"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cxnSp>
        <p:nvCxnSpPr>
          <p:cNvPr id="13" name="Straight Connector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6309905" y="454955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spTree>
    <p:extLst>
      <p:ext uri="{BB962C8B-B14F-4D97-AF65-F5344CB8AC3E}">
        <p14:creationId xmlns:p14="http://schemas.microsoft.com/office/powerpoint/2010/main" val="2027108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2">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8870040" y="0"/>
            <a:ext cx="3325208" cy="3325208"/>
            <a:chOff x="0" y="12289"/>
            <a:chExt cx="3550" cy="3551"/>
          </a:xfrm>
        </p:grpSpPr>
        <p:sp>
          <p:nvSpPr>
            <p:cNvPr id="12" name="Freeform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278129"/>
            <a:ext cx="9778365" cy="1494596"/>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F14DA3C5-63E4-BAFB-1D68-47F71EEEE538}"/>
              </a:ext>
            </a:extLst>
          </p:cNvPr>
          <p:cNvSpPr>
            <a:spLocks noGrp="1"/>
          </p:cNvSpPr>
          <p:nvPr>
            <p:ph sz="quarter" idx="15" hasCustomPrompt="1"/>
          </p:nvPr>
        </p:nvSpPr>
        <p:spPr>
          <a:xfrm>
            <a:off x="594360" y="2676525"/>
            <a:ext cx="4490827" cy="3597470"/>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9436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5">
            <a:extLst>
              <a:ext uri="{FF2B5EF4-FFF2-40B4-BE49-F238E27FC236}">
                <a16:creationId xmlns:a16="http://schemas.microsoft.com/office/drawing/2014/main" id="{BD11386D-847E-8CF5-E56A-42E80A65A089}"/>
              </a:ext>
            </a:extLst>
          </p:cNvPr>
          <p:cNvSpPr>
            <a:spLocks noGrp="1"/>
          </p:cNvSpPr>
          <p:nvPr>
            <p:ph sz="quarter" idx="16" hasCustomPrompt="1"/>
          </p:nvPr>
        </p:nvSpPr>
        <p:spPr>
          <a:xfrm>
            <a:off x="5881898" y="2676525"/>
            <a:ext cx="4490827" cy="3597470"/>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4864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41056953"/>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42E558A9-6DD6-E21D-3A8F-6707E1DD19F1}"/>
              </a:ext>
              <a:ext uri="{C183D7F6-B498-43B3-948B-1728B52AA6E4}">
                <adec:decorative xmlns:adec="http://schemas.microsoft.com/office/drawing/2017/decorative" val="1"/>
              </a:ext>
            </a:extLst>
          </p:cNvPr>
          <p:cNvGrpSpPr/>
          <p:nvPr userDrawn="1"/>
        </p:nvGrpSpPr>
        <p:grpSpPr>
          <a:xfrm>
            <a:off x="6362700" y="0"/>
            <a:ext cx="5829298" cy="3235602"/>
            <a:chOff x="5612972" y="1"/>
            <a:chExt cx="6615961" cy="3672246"/>
          </a:xfrm>
        </p:grpSpPr>
        <p:sp>
          <p:nvSpPr>
            <p:cNvPr id="12" name="AutoShape 24">
              <a:extLst>
                <a:ext uri="{FF2B5EF4-FFF2-40B4-BE49-F238E27FC236}">
                  <a16:creationId xmlns:a16="http://schemas.microsoft.com/office/drawing/2014/main" id="{3FC994E4-318C-1E66-B4E4-8F8FD08E098F}"/>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7">
              <a:extLst>
                <a:ext uri="{FF2B5EF4-FFF2-40B4-BE49-F238E27FC236}">
                  <a16:creationId xmlns:a16="http://schemas.microsoft.com/office/drawing/2014/main" id="{17C00E6B-F625-6D6C-8364-9DD9F3C3628F}"/>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8">
              <a:extLst>
                <a:ext uri="{FF2B5EF4-FFF2-40B4-BE49-F238E27FC236}">
                  <a16:creationId xmlns:a16="http://schemas.microsoft.com/office/drawing/2014/main" id="{C6197B87-4F65-7981-9463-84830CD3687F}"/>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8" name="Freeform 9">
              <a:extLst>
                <a:ext uri="{FF2B5EF4-FFF2-40B4-BE49-F238E27FC236}">
                  <a16:creationId xmlns:a16="http://schemas.microsoft.com/office/drawing/2014/main" id="{86AA517C-7217-D864-B7E7-40984A2880D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19" name="Freeform 10">
              <a:extLst>
                <a:ext uri="{FF2B5EF4-FFF2-40B4-BE49-F238E27FC236}">
                  <a16:creationId xmlns:a16="http://schemas.microsoft.com/office/drawing/2014/main" id="{524013C6-491C-CAA2-5BD6-7C73596711C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6318885" y="3499667"/>
            <a:ext cx="4939666" cy="2542810"/>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6347460" y="631317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03885" y="457201"/>
            <a:ext cx="5198269" cy="2305050"/>
          </a:xfrm>
        </p:spPr>
        <p:txBody>
          <a:bodyPr lIns="0" tIns="274320">
            <a:normAutofit/>
          </a:bodyPr>
          <a:lstStyle>
            <a:lvl1pPr marL="457200" indent="-457200">
              <a:spcBef>
                <a:spcPts val="1800"/>
              </a:spcBef>
              <a:buFont typeface="+mj-lt"/>
              <a:buAutoNum type="arabicPeriod"/>
              <a:defRPr sz="2000"/>
            </a:lvl1pPr>
            <a:lvl2pPr marL="914400" indent="-457200">
              <a:spcBef>
                <a:spcPts val="1800"/>
              </a:spcBef>
              <a:buFont typeface="+mj-lt"/>
              <a:buAutoNum type="alphaLcPeriod"/>
              <a:defRPr sz="2000"/>
            </a:lvl2pPr>
            <a:lvl3pPr marL="1371600" indent="-457200">
              <a:spcBef>
                <a:spcPts val="1800"/>
              </a:spcBef>
              <a:buFont typeface="+mj-lt"/>
              <a:buAutoNum type="arabicParenR"/>
              <a:defRPr sz="2000"/>
            </a:lvl3pPr>
            <a:lvl4pPr marL="1371600" indent="0">
              <a:spcBef>
                <a:spcPts val="1800"/>
              </a:spcBef>
              <a:buFont typeface="+mj-lt"/>
              <a:buNone/>
              <a:defRPr sz="2000"/>
            </a:lvl4pPr>
            <a:lvl5pPr marL="2286000" indent="-457200">
              <a:spcBef>
                <a:spcPts val="1800"/>
              </a:spcBef>
              <a:buFont typeface="+mj-lt"/>
              <a:buAutoNum type="arabicPeriod"/>
              <a:defRPr sz="2000"/>
            </a:lvl5pPr>
          </a:lstStyle>
          <a:p>
            <a:pPr lvl="0"/>
            <a:r>
              <a:rPr lang="en-US" dirty="0"/>
              <a:t>Click to add content</a:t>
            </a:r>
          </a:p>
          <a:p>
            <a:pPr lvl="1"/>
            <a:r>
              <a:rPr lang="en-US" dirty="0"/>
              <a:t>Second level</a:t>
            </a:r>
          </a:p>
          <a:p>
            <a:pPr lvl="2"/>
            <a:r>
              <a:rPr lang="en-US" dirty="0"/>
              <a:t>Third level</a:t>
            </a:r>
          </a:p>
          <a:p>
            <a:pPr lvl="3"/>
            <a:endParaRPr lang="en-US" dirty="0"/>
          </a:p>
        </p:txBody>
      </p:sp>
      <p:sp>
        <p:nvSpPr>
          <p:cNvPr id="2" name="Content Placeholder 5">
            <a:extLst>
              <a:ext uri="{FF2B5EF4-FFF2-40B4-BE49-F238E27FC236}">
                <a16:creationId xmlns:a16="http://schemas.microsoft.com/office/drawing/2014/main" id="{3AC171DA-232D-44C1-6B93-40BACB298F4B}"/>
              </a:ext>
            </a:extLst>
          </p:cNvPr>
          <p:cNvSpPr>
            <a:spLocks noGrp="1"/>
          </p:cNvSpPr>
          <p:nvPr>
            <p:ph sz="quarter" idx="15" hasCustomPrompt="1"/>
          </p:nvPr>
        </p:nvSpPr>
        <p:spPr>
          <a:xfrm>
            <a:off x="594360" y="2810595"/>
            <a:ext cx="5198269" cy="3319513"/>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4864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554606805"/>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Content and Picture">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75310" y="278129"/>
            <a:ext cx="5063490" cy="2354026"/>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3" name="Content Placeholder 5">
            <a:extLst>
              <a:ext uri="{FF2B5EF4-FFF2-40B4-BE49-F238E27FC236}">
                <a16:creationId xmlns:a16="http://schemas.microsoft.com/office/drawing/2014/main" id="{1EF4505D-6803-3813-7738-049963427819}"/>
              </a:ext>
            </a:extLst>
          </p:cNvPr>
          <p:cNvSpPr>
            <a:spLocks noGrp="1"/>
          </p:cNvSpPr>
          <p:nvPr>
            <p:ph sz="quarter" idx="16" hasCustomPrompt="1"/>
          </p:nvPr>
        </p:nvSpPr>
        <p:spPr>
          <a:xfrm>
            <a:off x="594360" y="3279579"/>
            <a:ext cx="5044440" cy="2994415"/>
          </a:xfrm>
        </p:spPr>
        <p:txBody>
          <a:bodyPr lIns="0" tIns="228600" rIns="0" bIns="0">
            <a:normAutofit/>
          </a:bodyPr>
          <a:lstStyle>
            <a:lvl1pPr marL="0" indent="0">
              <a:spcBef>
                <a:spcPts val="1800"/>
              </a:spcBef>
              <a:buFont typeface="Arial" panose="020B0604020202020204" pitchFamily="34" charset="0"/>
              <a:buNone/>
              <a:defRPr sz="2000"/>
            </a:lvl1pPr>
            <a:lvl2pPr indent="-283464">
              <a:spcBef>
                <a:spcPts val="18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997459"/>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2" name="Picture Placeholder 11">
            <a:extLst>
              <a:ext uri="{FF2B5EF4-FFF2-40B4-BE49-F238E27FC236}">
                <a16:creationId xmlns:a16="http://schemas.microsoft.com/office/drawing/2014/main" id="{4658637A-5D36-6127-19BC-C203E23FA49F}"/>
              </a:ext>
            </a:extLst>
          </p:cNvPr>
          <p:cNvSpPr>
            <a:spLocks noGrp="1"/>
          </p:cNvSpPr>
          <p:nvPr>
            <p:ph type="pic" sz="quarter" idx="15"/>
          </p:nvPr>
        </p:nvSpPr>
        <p:spPr>
          <a:xfrm>
            <a:off x="6096000" y="0"/>
            <a:ext cx="6118225" cy="6858000"/>
          </a:xfrm>
        </p:spPr>
        <p:txBody>
          <a:bodyPr>
            <a:normAutofit/>
          </a:bodyPr>
          <a:lstStyle>
            <a:lvl1pPr marL="0" indent="0" algn="ctr">
              <a:buNone/>
              <a:defRPr sz="2000">
                <a:solidFill>
                  <a:schemeClr val="bg1"/>
                </a:solidFill>
              </a:defRPr>
            </a:lvl1pPr>
          </a:lstStyle>
          <a:p>
            <a:r>
              <a:rPr lang="en-US" dirty="0"/>
              <a:t>Click icon to add picture</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142931976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nd Table">
    <p:bg>
      <p:bgPr>
        <a:solidFill>
          <a:schemeClr val="tx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CF555767-B3D8-BD57-1D42-7F6E1E66892B}"/>
              </a:ext>
              <a:ext uri="{C183D7F6-B498-43B3-948B-1728B52AA6E4}">
                <adec:decorative xmlns:adec="http://schemas.microsoft.com/office/drawing/2017/decorative" val="1"/>
              </a:ext>
            </a:extLst>
          </p:cNvPr>
          <p:cNvGrpSpPr>
            <a:grpSpLocks/>
          </p:cNvGrpSpPr>
          <p:nvPr userDrawn="1"/>
        </p:nvGrpSpPr>
        <p:grpSpPr bwMode="auto">
          <a:xfrm rot="16200000" flipV="1">
            <a:off x="0" y="3900132"/>
            <a:ext cx="2959226" cy="2959226"/>
            <a:chOff x="0" y="12289"/>
            <a:chExt cx="3550" cy="3551"/>
          </a:xfrm>
        </p:grpSpPr>
        <p:sp>
          <p:nvSpPr>
            <p:cNvPr id="9" name="Freeform 13">
              <a:extLst>
                <a:ext uri="{FF2B5EF4-FFF2-40B4-BE49-F238E27FC236}">
                  <a16:creationId xmlns:a16="http://schemas.microsoft.com/office/drawing/2014/main" id="{BC972B6D-098C-52F6-E990-52623B368FB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5" name="Freeform 14">
              <a:extLst>
                <a:ext uri="{FF2B5EF4-FFF2-40B4-BE49-F238E27FC236}">
                  <a16:creationId xmlns:a16="http://schemas.microsoft.com/office/drawing/2014/main" id="{3F0D3EE3-9A8C-531D-1EEE-1AFAB9F3BCA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7" name="Freeform 15">
              <a:extLst>
                <a:ext uri="{FF2B5EF4-FFF2-40B4-BE49-F238E27FC236}">
                  <a16:creationId xmlns:a16="http://schemas.microsoft.com/office/drawing/2014/main" id="{A2BE192C-1768-890B-EC1B-5ED6E1F8259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3661409" y="4661717"/>
            <a:ext cx="7936230" cy="1380760"/>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3670935" y="631317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03885" y="584005"/>
            <a:ext cx="2825115" cy="3999060"/>
          </a:xfrm>
        </p:spPr>
        <p:txBody>
          <a:bodyPr lIns="0" tIns="274320">
            <a:normAutofit/>
          </a:bodyPr>
          <a:lstStyle>
            <a:lvl1pPr marL="0" indent="0">
              <a:spcBef>
                <a:spcPts val="1800"/>
              </a:spcBef>
              <a:buFont typeface="Arial" panose="020B0604020202020204" pitchFamily="34" charset="0"/>
              <a:buNone/>
              <a:defRPr sz="2000"/>
            </a:lvl1pPr>
            <a:lvl2pPr marL="457200" indent="0">
              <a:spcBef>
                <a:spcPts val="1800"/>
              </a:spcBef>
              <a:buNone/>
              <a:defRPr sz="2000"/>
            </a:lvl2pPr>
            <a:lvl3pPr marL="914400" indent="0">
              <a:spcBef>
                <a:spcPts val="1800"/>
              </a:spcBef>
              <a:buNone/>
              <a:defRPr sz="2000"/>
            </a:lvl3pPr>
            <a:lvl4pPr marL="1371600" indent="0">
              <a:spcBef>
                <a:spcPts val="1800"/>
              </a:spcBef>
              <a:buNone/>
              <a:defRPr sz="2000"/>
            </a:lvl4pPr>
            <a:lvl5pPr marL="1828800" indent="0">
              <a:spcBef>
                <a:spcPts val="1800"/>
              </a:spcBef>
              <a:buNone/>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3670934" y="584005"/>
            <a:ext cx="7926705" cy="3999060"/>
          </a:xfrm>
        </p:spPr>
        <p:txBody>
          <a:bodyPr lIns="0">
            <a:normAutofit/>
          </a:bodyPr>
          <a:lstStyle>
            <a:lvl1pPr marL="0" indent="0">
              <a:spcBef>
                <a:spcPts val="1800"/>
              </a:spcBef>
              <a:buNone/>
              <a:defRPr sz="2000"/>
            </a:lvl1pPr>
            <a:lvl2pPr>
              <a:spcBef>
                <a:spcPts val="6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2244329111"/>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8870040" y="0"/>
            <a:ext cx="3325208" cy="3325208"/>
            <a:chOff x="0" y="12289"/>
            <a:chExt cx="3550" cy="3551"/>
          </a:xfrm>
        </p:grpSpPr>
        <p:sp>
          <p:nvSpPr>
            <p:cNvPr id="12" name="Freeform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198408"/>
            <a:ext cx="10972800" cy="1574317"/>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6" name="Content Placeholder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595523" y="2676525"/>
            <a:ext cx="5746750" cy="3597470"/>
          </a:xfrm>
        </p:spPr>
        <p:txBody>
          <a:bodyPr lIns="0">
            <a:normAutofit/>
          </a:bodyPr>
          <a:lstStyle>
            <a:lvl1pPr marL="0" indent="0">
              <a:spcBef>
                <a:spcPts val="1800"/>
              </a:spcBef>
              <a:buNone/>
              <a:defRPr sz="2000"/>
            </a:lvl1pPr>
            <a:lvl2pPr>
              <a:spcBef>
                <a:spcPts val="6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7620000" y="2676525"/>
            <a:ext cx="3947160" cy="3597470"/>
          </a:xfrm>
        </p:spPr>
        <p:txBody>
          <a:bodyPr lIns="0">
            <a:normAutofit/>
          </a:bodyPr>
          <a:lstStyle>
            <a:lvl1pPr marL="342900" indent="-342900">
              <a:spcBef>
                <a:spcPts val="1800"/>
              </a:spcBef>
              <a:buFont typeface="Arial" panose="020B0604020202020204" pitchFamily="34" charset="0"/>
              <a:buChar char="•"/>
              <a:defRPr sz="2000"/>
            </a:lvl1pPr>
            <a:lvl2pPr>
              <a:spcBef>
                <a:spcPts val="18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649744719"/>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2">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202400"/>
            <a:ext cx="10972800" cy="1570325"/>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9" name="Table Placeholder 2">
            <a:extLst>
              <a:ext uri="{FF2B5EF4-FFF2-40B4-BE49-F238E27FC236}">
                <a16:creationId xmlns:a16="http://schemas.microsoft.com/office/drawing/2014/main" id="{1506B022-475A-6647-98FF-D5C319A0C7C4}"/>
              </a:ext>
            </a:extLst>
          </p:cNvPr>
          <p:cNvSpPr>
            <a:spLocks noGrp="1"/>
          </p:cNvSpPr>
          <p:nvPr>
            <p:ph type="tbl" sz="quarter" idx="10"/>
          </p:nvPr>
        </p:nvSpPr>
        <p:spPr>
          <a:xfrm>
            <a:off x="594360" y="2628629"/>
            <a:ext cx="10972800" cy="3636740"/>
          </a:xfrm>
        </p:spPr>
        <p:txBody>
          <a:bodyPr>
            <a:noAutofit/>
          </a:bodyPr>
          <a:lstStyle>
            <a:lvl1pPr>
              <a:defRPr/>
            </a:lvl1pPr>
          </a:lstStyle>
          <a:p>
            <a:r>
              <a:rPr lang="en-US" dirty="0"/>
              <a:t>Click icon to add table</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0410957"/>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594360"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flipH="1" flipV="1">
            <a:off x="6092752" y="0"/>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594360" y="454955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cxnSp>
        <p:nvCxnSpPr>
          <p:cNvPr id="4" name="Straight Connector 3">
            <a:extLst>
              <a:ext uri="{FF2B5EF4-FFF2-40B4-BE49-F238E27FC236}">
                <a16:creationId xmlns:a16="http://schemas.microsoft.com/office/drawing/2014/main" id="{58B149C6-5AAC-B8E5-5411-EA38821F6754}"/>
              </a:ext>
              <a:ext uri="{C183D7F6-B498-43B3-948B-1728B52AA6E4}">
                <adec:decorative xmlns:adec="http://schemas.microsoft.com/office/drawing/2017/decorative" val="1"/>
              </a:ext>
            </a:extLst>
          </p:cNvPr>
          <p:cNvCxnSpPr>
            <a:cxnSpLocks/>
          </p:cNvCxnSpPr>
          <p:nvPr userDrawn="1"/>
        </p:nvCxnSpPr>
        <p:spPr>
          <a:xfrm>
            <a:off x="594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69273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ED84C6-50E6-6C43-8031-AFF6268E0C06}"/>
              </a:ext>
            </a:extLst>
          </p:cNvPr>
          <p:cNvSpPr>
            <a:spLocks noGrp="1"/>
          </p:cNvSpPr>
          <p:nvPr>
            <p:ph type="body" idx="1"/>
          </p:nvPr>
        </p:nvSpPr>
        <p:spPr>
          <a:xfrm>
            <a:off x="594360" y="1825625"/>
            <a:ext cx="1038225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Placeholder 11">
            <a:extLst>
              <a:ext uri="{FF2B5EF4-FFF2-40B4-BE49-F238E27FC236}">
                <a16:creationId xmlns:a16="http://schemas.microsoft.com/office/drawing/2014/main" id="{D41FC0AE-253D-D242-9C88-017078F8A23A}"/>
              </a:ext>
            </a:extLst>
          </p:cNvPr>
          <p:cNvSpPr>
            <a:spLocks noGrp="1"/>
          </p:cNvSpPr>
          <p:nvPr>
            <p:ph type="title"/>
          </p:nvPr>
        </p:nvSpPr>
        <p:spPr>
          <a:xfrm>
            <a:off x="594360" y="365125"/>
            <a:ext cx="10401300" cy="1325563"/>
          </a:xfrm>
          <a:prstGeom prst="rect">
            <a:avLst/>
          </a:prstGeom>
        </p:spPr>
        <p:txBody>
          <a:bodyPr vert="horz" lIns="91440" tIns="45720" rIns="91440" bIns="45720" rtlCol="0" anchor="ctr">
            <a:normAutofit/>
          </a:bodyPr>
          <a:lstStyle/>
          <a:p>
            <a:r>
              <a:rPr lang="en-US" dirty="0"/>
              <a:t>Click to edit Master title style</a:t>
            </a:r>
          </a:p>
        </p:txBody>
      </p:sp>
      <p:sp>
        <p:nvSpPr>
          <p:cNvPr id="30" name="Date Placeholder 3">
            <a:extLst>
              <a:ext uri="{FF2B5EF4-FFF2-40B4-BE49-F238E27FC236}">
                <a16:creationId xmlns:a16="http://schemas.microsoft.com/office/drawing/2014/main" id="{EF47083A-6D76-4B4D-87CA-E08E212F781D}"/>
              </a:ext>
            </a:extLst>
          </p:cNvPr>
          <p:cNvSpPr>
            <a:spLocks noGrp="1"/>
          </p:cNvSpPr>
          <p:nvPr>
            <p:ph type="dt" sz="half" idx="2"/>
          </p:nvPr>
        </p:nvSpPr>
        <p:spPr>
          <a:xfrm>
            <a:off x="1133648" y="6332220"/>
            <a:ext cx="1313180" cy="247651"/>
          </a:xfrm>
          <a:prstGeom prst="rect">
            <a:avLst/>
          </a:prstGeom>
        </p:spPr>
        <p:txBody>
          <a:bodyPr vert="horz" lIns="0" tIns="0" rIns="0" bIns="0" rtlCol="0" anchor="t" anchorCtr="0"/>
          <a:lstStyle>
            <a:lvl1pPr algn="l">
              <a:defRPr sz="1100" b="0" i="0">
                <a:solidFill>
                  <a:schemeClr val="bg1"/>
                </a:solidFill>
                <a:latin typeface="+mn-lt"/>
              </a:defRPr>
            </a:lvl1pPr>
          </a:lstStyle>
          <a:p>
            <a:endParaRPr lang="en-US" dirty="0">
              <a:latin typeface="+mn-lt"/>
            </a:endParaRPr>
          </a:p>
        </p:txBody>
      </p:sp>
      <p:sp>
        <p:nvSpPr>
          <p:cNvPr id="32" name="Slide Number Placeholder 5">
            <a:extLst>
              <a:ext uri="{FF2B5EF4-FFF2-40B4-BE49-F238E27FC236}">
                <a16:creationId xmlns:a16="http://schemas.microsoft.com/office/drawing/2014/main" id="{C8ADA0DF-3751-9A48-8A21-59F01C782D7C}"/>
              </a:ext>
            </a:extLst>
          </p:cNvPr>
          <p:cNvSpPr>
            <a:spLocks noGrp="1"/>
          </p:cNvSpPr>
          <p:nvPr>
            <p:ph type="sldNum" sz="quarter" idx="4"/>
          </p:nvPr>
        </p:nvSpPr>
        <p:spPr>
          <a:xfrm>
            <a:off x="594360" y="6332220"/>
            <a:ext cx="523240" cy="247651"/>
          </a:xfrm>
          <a:prstGeom prst="rect">
            <a:avLst/>
          </a:prstGeom>
        </p:spPr>
        <p:txBody>
          <a:bodyPr vert="horz" lIns="0" tIns="0" rIns="0" bIns="0" rtlCol="0" anchor="t" anchorCtr="0"/>
          <a:lstStyle>
            <a:lvl1pPr algn="l">
              <a:defRPr sz="1100" b="1" i="0">
                <a:solidFill>
                  <a:schemeClr val="bg1"/>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711" r:id="rId1"/>
    <p:sldLayoutId id="2147483698" r:id="rId2"/>
    <p:sldLayoutId id="2147483710" r:id="rId3"/>
    <p:sldLayoutId id="2147483700" r:id="rId4"/>
    <p:sldLayoutId id="2147483701" r:id="rId5"/>
    <p:sldLayoutId id="2147483659" r:id="rId6"/>
    <p:sldLayoutId id="2147483709" r:id="rId7"/>
    <p:sldLayoutId id="2147483708" r:id="rId8"/>
    <p:sldLayoutId id="2147483707" r:id="rId9"/>
    <p:sldLayoutId id="2147483706" r:id="rId10"/>
    <p:sldLayoutId id="2147483705" r:id="rId11"/>
    <p:sldLayoutId id="2147483704" r:id="rId12"/>
    <p:sldLayoutId id="2147483703" r:id="rId13"/>
  </p:sldLayoutIdLst>
  <p:hf sldNum="0" hdr="0" ftr="0" dt="0"/>
  <p:txStyles>
    <p:titleStyle>
      <a:lvl1pPr algn="l" defTabSz="914400" rtl="0" eaLnBrk="1" latinLnBrk="0" hangingPunct="1">
        <a:lnSpc>
          <a:spcPct val="8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83464"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83464"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userDrawn="1">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8" Type="http://schemas.openxmlformats.org/officeDocument/2006/relationships/image" Target="../media/image20.jpg"/><Relationship Id="rId13" Type="http://schemas.openxmlformats.org/officeDocument/2006/relationships/image" Target="../media/image25.png"/><Relationship Id="rId3" Type="http://schemas.openxmlformats.org/officeDocument/2006/relationships/image" Target="../media/image15.jpg"/><Relationship Id="rId7" Type="http://schemas.openxmlformats.org/officeDocument/2006/relationships/image" Target="../media/image19.jpg"/><Relationship Id="rId12" Type="http://schemas.openxmlformats.org/officeDocument/2006/relationships/image" Target="../media/image24.jpg"/><Relationship Id="rId2" Type="http://schemas.openxmlformats.org/officeDocument/2006/relationships/notesSlide" Target="../notesSlides/notesSlide29.xml"/><Relationship Id="rId1" Type="http://schemas.openxmlformats.org/officeDocument/2006/relationships/slideLayout" Target="../slideLayouts/slideLayout13.xml"/><Relationship Id="rId6" Type="http://schemas.openxmlformats.org/officeDocument/2006/relationships/image" Target="../media/image18.jpg"/><Relationship Id="rId11" Type="http://schemas.openxmlformats.org/officeDocument/2006/relationships/image" Target="../media/image23.jpg"/><Relationship Id="rId5" Type="http://schemas.openxmlformats.org/officeDocument/2006/relationships/image" Target="../media/image17.png"/><Relationship Id="rId10" Type="http://schemas.openxmlformats.org/officeDocument/2006/relationships/image" Target="../media/image22.jpg"/><Relationship Id="rId4" Type="http://schemas.openxmlformats.org/officeDocument/2006/relationships/image" Target="../media/image16.jpg"/><Relationship Id="rId9"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1D9D6-2977-ABCD-FDF8-51AFA5064E54}"/>
              </a:ext>
            </a:extLst>
          </p:cNvPr>
          <p:cNvSpPr>
            <a:spLocks noGrp="1"/>
          </p:cNvSpPr>
          <p:nvPr>
            <p:ph type="ctrTitle"/>
          </p:nvPr>
        </p:nvSpPr>
        <p:spPr>
          <a:xfrm>
            <a:off x="6309904" y="411479"/>
            <a:ext cx="4795098" cy="3291840"/>
          </a:xfrm>
        </p:spPr>
        <p:txBody>
          <a:bodyPr/>
          <a:lstStyle/>
          <a:p>
            <a:r>
              <a:rPr lang="en-US" dirty="0"/>
              <a:t>Optimizing your LinkedIn profile</a:t>
            </a:r>
          </a:p>
        </p:txBody>
      </p:sp>
    </p:spTree>
    <p:extLst>
      <p:ext uri="{BB962C8B-B14F-4D97-AF65-F5344CB8AC3E}">
        <p14:creationId xmlns:p14="http://schemas.microsoft.com/office/powerpoint/2010/main" val="3390304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0BF65-C84B-45C3-72CA-AFDA68851174}"/>
              </a:ext>
            </a:extLst>
          </p:cNvPr>
          <p:cNvSpPr>
            <a:spLocks noGrp="1"/>
          </p:cNvSpPr>
          <p:nvPr>
            <p:ph type="title"/>
          </p:nvPr>
        </p:nvSpPr>
        <p:spPr>
          <a:xfrm>
            <a:off x="594360" y="189572"/>
            <a:ext cx="6787747" cy="1593507"/>
          </a:xfrm>
        </p:spPr>
        <p:txBody>
          <a:bodyPr/>
          <a:lstStyle/>
          <a:p>
            <a:r>
              <a:rPr lang="en-US" sz="4000" dirty="0"/>
              <a:t>Why do you want to be on LinkedIn?</a:t>
            </a:r>
          </a:p>
        </p:txBody>
      </p:sp>
      <p:sp>
        <p:nvSpPr>
          <p:cNvPr id="3" name="Text Placeholder 2">
            <a:extLst>
              <a:ext uri="{FF2B5EF4-FFF2-40B4-BE49-F238E27FC236}">
                <a16:creationId xmlns:a16="http://schemas.microsoft.com/office/drawing/2014/main" id="{3B8EBC2C-6DD7-5003-38EB-40753046FE8C}"/>
              </a:ext>
            </a:extLst>
          </p:cNvPr>
          <p:cNvSpPr>
            <a:spLocks noGrp="1"/>
          </p:cNvSpPr>
          <p:nvPr>
            <p:ph sz="quarter" idx="13"/>
          </p:nvPr>
        </p:nvSpPr>
        <p:spPr>
          <a:xfrm>
            <a:off x="593725" y="2281238"/>
            <a:ext cx="7933330" cy="3709987"/>
          </a:xfrm>
        </p:spPr>
        <p:txBody>
          <a:bodyPr tIns="457200">
            <a:normAutofit/>
          </a:bodyPr>
          <a:lstStyle/>
          <a:p>
            <a:pPr marL="0" marR="0">
              <a:lnSpc>
                <a:spcPct val="115000"/>
              </a:lnSpc>
              <a:spcBef>
                <a:spcPts val="0"/>
              </a:spcBef>
              <a:spcAft>
                <a:spcPts val="800"/>
              </a:spcAft>
            </a:pPr>
            <a:r>
              <a:rPr lang="en-US" sz="1800" kern="100" dirty="0">
                <a:latin typeface="Tahoma" panose="020B0604030504040204" pitchFamily="34" charset="0"/>
                <a:ea typeface="Aptos" panose="020B0004020202020204" pitchFamily="34" charset="0"/>
                <a:cs typeface="Times New Roman" panose="02020603050405020304" pitchFamily="18" charset="0"/>
              </a:rPr>
              <a:t>I</a:t>
            </a:r>
            <a:r>
              <a:rPr lang="en-US" sz="1800" kern="100" dirty="0">
                <a:effectLst/>
                <a:latin typeface="Tahoma" panose="020B0604030504040204" pitchFamily="34" charset="0"/>
                <a:ea typeface="Aptos" panose="020B0004020202020204" pitchFamily="34" charset="0"/>
                <a:cs typeface="Times New Roman" panose="02020603050405020304" pitchFamily="18" charset="0"/>
              </a:rPr>
              <a:t>s </a:t>
            </a:r>
            <a:r>
              <a:rPr lang="en-US" sz="1800" kern="100" dirty="0">
                <a:latin typeface="Tahoma" panose="020B0604030504040204" pitchFamily="34" charset="0"/>
                <a:ea typeface="Aptos" panose="020B0004020202020204" pitchFamily="34" charset="0"/>
                <a:cs typeface="Times New Roman" panose="02020603050405020304" pitchFamily="18" charset="0"/>
              </a:rPr>
              <a:t>it </a:t>
            </a:r>
            <a:r>
              <a:rPr lang="en-US" sz="1800" kern="100" dirty="0">
                <a:effectLst/>
                <a:latin typeface="Tahoma" panose="020B0604030504040204" pitchFamily="34" charset="0"/>
                <a:ea typeface="Aptos" panose="020B0004020202020204" pitchFamily="34" charset="0"/>
                <a:cs typeface="Times New Roman" panose="02020603050405020304" pitchFamily="18" charset="0"/>
              </a:rPr>
              <a:t>to enhance your brand and creditability?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1800" kern="100" dirty="0">
                <a:effectLst/>
                <a:latin typeface="Tahoma" panose="020B0604030504040204" pitchFamily="34" charset="0"/>
                <a:ea typeface="Aptos" panose="020B0004020202020204" pitchFamily="34" charset="0"/>
                <a:cs typeface="Times New Roman" panose="02020603050405020304" pitchFamily="18" charset="0"/>
              </a:rPr>
              <a:t>Connect with your target audience to grow your business?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1800" kern="100" dirty="0">
                <a:effectLst/>
                <a:latin typeface="Tahoma" panose="020B0604030504040204" pitchFamily="34" charset="0"/>
                <a:ea typeface="Aptos" panose="020B0004020202020204" pitchFamily="34" charset="0"/>
                <a:cs typeface="Times New Roman" panose="02020603050405020304" pitchFamily="18" charset="0"/>
              </a:rPr>
              <a:t>Looking for investors or funding, even joint venture partners?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1800" kern="100" dirty="0">
                <a:effectLst/>
                <a:latin typeface="Tahoma" panose="020B0604030504040204" pitchFamily="34" charset="0"/>
                <a:ea typeface="Aptos" panose="020B0004020202020204" pitchFamily="34" charset="0"/>
                <a:cs typeface="Times New Roman" panose="02020603050405020304" pitchFamily="18" charset="0"/>
              </a:rPr>
              <a:t>Build your network?</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1800" kern="100" dirty="0">
                <a:effectLst/>
                <a:latin typeface="Tahoma" panose="020B0604030504040204" pitchFamily="34" charset="0"/>
                <a:ea typeface="Aptos" panose="020B0004020202020204" pitchFamily="34" charset="0"/>
                <a:cs typeface="Times New Roman" panose="02020603050405020304" pitchFamily="18" charset="0"/>
              </a:rPr>
              <a:t>Stay top of mind and be seen as the expert in your field?</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1800" kern="100" dirty="0">
                <a:effectLst/>
                <a:latin typeface="Tahoma" panose="020B0604030504040204" pitchFamily="34" charset="0"/>
                <a:ea typeface="Aptos" panose="020B0004020202020204" pitchFamily="34" charset="0"/>
                <a:cs typeface="Times New Roman" panose="02020603050405020304" pitchFamily="18" charset="0"/>
              </a:rPr>
              <a:t>Looking for a job?</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1800" kern="100" dirty="0">
                <a:effectLst/>
                <a:latin typeface="Tahoma" panose="020B0604030504040204" pitchFamily="34" charset="0"/>
                <a:ea typeface="Aptos" panose="020B0004020202020204" pitchFamily="34" charset="0"/>
                <a:cs typeface="Times New Roman" panose="02020603050405020304" pitchFamily="18" charset="0"/>
              </a:rPr>
              <a:t>Leverage industry professionals?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1800" kern="100" dirty="0">
                <a:effectLst/>
                <a:latin typeface="Tahoma" panose="020B0604030504040204" pitchFamily="34" charset="0"/>
                <a:ea typeface="Aptos" panose="020B0004020202020204" pitchFamily="34" charset="0"/>
                <a:cs typeface="Times New Roman" panose="02020603050405020304" pitchFamily="18" charset="0"/>
              </a:rPr>
              <a:t>Seek out speaking gigs?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46685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0BF65-C84B-45C3-72CA-AFDA68851174}"/>
              </a:ext>
            </a:extLst>
          </p:cNvPr>
          <p:cNvSpPr>
            <a:spLocks noGrp="1"/>
          </p:cNvSpPr>
          <p:nvPr>
            <p:ph type="title"/>
          </p:nvPr>
        </p:nvSpPr>
        <p:spPr>
          <a:xfrm>
            <a:off x="390517" y="354825"/>
            <a:ext cx="7194565" cy="1593507"/>
          </a:xfrm>
        </p:spPr>
        <p:txBody>
          <a:bodyPr/>
          <a:lstStyle/>
          <a:p>
            <a:pPr marL="0" marR="0">
              <a:lnSpc>
                <a:spcPct val="115000"/>
              </a:lnSpc>
              <a:spcBef>
                <a:spcPts val="0"/>
              </a:spcBef>
              <a:spcAft>
                <a:spcPts val="800"/>
              </a:spcAft>
            </a:pPr>
            <a:r>
              <a:rPr lang="en-US" sz="4000" kern="100" dirty="0">
                <a:effectLst/>
                <a:latin typeface="Tahoma" panose="020B0604030504040204" pitchFamily="34" charset="0"/>
                <a:ea typeface="Aptos" panose="020B0004020202020204" pitchFamily="34" charset="0"/>
                <a:cs typeface="Times New Roman" panose="02020603050405020304" pitchFamily="18" charset="0"/>
              </a:rPr>
              <a:t> 7 Habits of Highly Successful LinkedIn </a:t>
            </a:r>
            <a:r>
              <a:rPr lang="en-US" sz="4000" kern="100" dirty="0">
                <a:latin typeface="Tahoma" panose="020B0604030504040204" pitchFamily="34" charset="0"/>
                <a:ea typeface="Aptos" panose="020B0004020202020204" pitchFamily="34" charset="0"/>
                <a:cs typeface="Times New Roman" panose="02020603050405020304" pitchFamily="18" charset="0"/>
              </a:rPr>
              <a:t>U</a:t>
            </a:r>
            <a:r>
              <a:rPr lang="en-US" sz="4000" kern="100" dirty="0">
                <a:effectLst/>
                <a:latin typeface="Tahoma" panose="020B0604030504040204" pitchFamily="34" charset="0"/>
                <a:ea typeface="Aptos" panose="020B0004020202020204" pitchFamily="34" charset="0"/>
                <a:cs typeface="Times New Roman" panose="02020603050405020304" pitchFamily="18" charset="0"/>
              </a:rPr>
              <a:t>sers.</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Text Placeholder 2">
            <a:extLst>
              <a:ext uri="{FF2B5EF4-FFF2-40B4-BE49-F238E27FC236}">
                <a16:creationId xmlns:a16="http://schemas.microsoft.com/office/drawing/2014/main" id="{3B8EBC2C-6DD7-5003-38EB-40753046FE8C}"/>
              </a:ext>
            </a:extLst>
          </p:cNvPr>
          <p:cNvSpPr>
            <a:spLocks noGrp="1"/>
          </p:cNvSpPr>
          <p:nvPr>
            <p:ph sz="quarter" idx="13"/>
          </p:nvPr>
        </p:nvSpPr>
        <p:spPr>
          <a:xfrm>
            <a:off x="390517" y="2372596"/>
            <a:ext cx="9266372" cy="4130579"/>
          </a:xfrm>
        </p:spPr>
        <p:txBody>
          <a:bodyPr tIns="457200">
            <a:noAutofit/>
          </a:bodyPr>
          <a:lstStyle/>
          <a:p>
            <a:pPr marL="342900" marR="0" lvl="0" indent="-342900">
              <a:lnSpc>
                <a:spcPct val="115000"/>
              </a:lnSpc>
              <a:spcBef>
                <a:spcPts val="0"/>
              </a:spcBef>
              <a:spcAft>
                <a:spcPts val="0"/>
              </a:spcAft>
              <a:buFont typeface="+mj-lt"/>
              <a:buAutoNum type="arabicPeriod"/>
            </a:pPr>
            <a:r>
              <a:rPr lang="en-US" sz="1800" kern="100" dirty="0">
                <a:effectLst/>
                <a:latin typeface="Tahoma" panose="020B0604030504040204" pitchFamily="34" charset="0"/>
                <a:ea typeface="Tahoma" panose="020B0604030504040204" pitchFamily="34" charset="0"/>
                <a:cs typeface="Tahoma" panose="020B0604030504040204" pitchFamily="34" charset="0"/>
              </a:rPr>
              <a:t>They invest their time strategically by putting fresh content on LinkedIn</a:t>
            </a:r>
          </a:p>
          <a:p>
            <a:pPr marL="342900" marR="0" lvl="0" indent="-342900">
              <a:lnSpc>
                <a:spcPct val="115000"/>
              </a:lnSpc>
              <a:spcBef>
                <a:spcPts val="0"/>
              </a:spcBef>
              <a:spcAft>
                <a:spcPts val="0"/>
              </a:spcAft>
              <a:buFont typeface="+mj-lt"/>
              <a:buAutoNum type="arabicPeriod"/>
            </a:pPr>
            <a:r>
              <a:rPr lang="en-US" sz="1800" kern="100" dirty="0">
                <a:effectLst/>
                <a:latin typeface="Tahoma" panose="020B0604030504040204" pitchFamily="34" charset="0"/>
                <a:ea typeface="Tahoma" panose="020B0604030504040204" pitchFamily="34" charset="0"/>
                <a:cs typeface="Tahoma" panose="020B0604030504040204" pitchFamily="34" charset="0"/>
              </a:rPr>
              <a:t>They use their status update to post something new every 24 to 48 hours and 80% of those updates include a link with a call to action. </a:t>
            </a:r>
          </a:p>
          <a:p>
            <a:pPr marL="342900" marR="0" lvl="0" indent="-342900">
              <a:lnSpc>
                <a:spcPct val="115000"/>
              </a:lnSpc>
              <a:spcBef>
                <a:spcPts val="0"/>
              </a:spcBef>
              <a:spcAft>
                <a:spcPts val="0"/>
              </a:spcAft>
              <a:buFont typeface="+mj-lt"/>
              <a:buAutoNum type="arabicPeriod"/>
            </a:pPr>
            <a:r>
              <a:rPr lang="en-US" sz="1800" kern="100" dirty="0">
                <a:effectLst/>
                <a:latin typeface="Tahoma" panose="020B0604030504040204" pitchFamily="34" charset="0"/>
                <a:ea typeface="Tahoma" panose="020B0604030504040204" pitchFamily="34" charset="0"/>
                <a:cs typeface="Tahoma" panose="020B0604030504040204" pitchFamily="34" charset="0"/>
              </a:rPr>
              <a:t>They answer target-specific questions that are related to their target market</a:t>
            </a:r>
          </a:p>
          <a:p>
            <a:pPr marL="342900" marR="0" lvl="0" indent="-342900">
              <a:lnSpc>
                <a:spcPct val="115000"/>
              </a:lnSpc>
              <a:spcBef>
                <a:spcPts val="0"/>
              </a:spcBef>
              <a:spcAft>
                <a:spcPts val="0"/>
              </a:spcAft>
              <a:buFont typeface="+mj-lt"/>
              <a:buAutoNum type="arabicPeriod"/>
            </a:pPr>
            <a:r>
              <a:rPr lang="en-US" sz="1800" kern="100" dirty="0">
                <a:effectLst/>
                <a:latin typeface="Tahoma" panose="020B0604030504040204" pitchFamily="34" charset="0"/>
                <a:ea typeface="Tahoma" panose="020B0604030504040204" pitchFamily="34" charset="0"/>
                <a:cs typeface="Tahoma" panose="020B0604030504040204" pitchFamily="34" charset="0"/>
              </a:rPr>
              <a:t>They change their profile every 4 to 6 months </a:t>
            </a:r>
          </a:p>
          <a:p>
            <a:pPr marL="342900" marR="0" lvl="0" indent="-342900">
              <a:lnSpc>
                <a:spcPct val="115000"/>
              </a:lnSpc>
              <a:spcBef>
                <a:spcPts val="0"/>
              </a:spcBef>
              <a:spcAft>
                <a:spcPts val="0"/>
              </a:spcAft>
              <a:buFont typeface="+mj-lt"/>
              <a:buAutoNum type="arabicPeriod"/>
            </a:pPr>
            <a:r>
              <a:rPr lang="en-US" sz="1800" kern="100" dirty="0">
                <a:effectLst/>
                <a:latin typeface="Tahoma" panose="020B0604030504040204" pitchFamily="34" charset="0"/>
                <a:ea typeface="Tahoma" panose="020B0604030504040204" pitchFamily="34" charset="0"/>
                <a:cs typeface="Tahoma" panose="020B0604030504040204" pitchFamily="34" charset="0"/>
              </a:rPr>
              <a:t>They answer every LinkedIn email and InMail</a:t>
            </a:r>
          </a:p>
          <a:p>
            <a:pPr marL="342900" marR="0" lvl="0" indent="-342900">
              <a:lnSpc>
                <a:spcPct val="115000"/>
              </a:lnSpc>
              <a:spcBef>
                <a:spcPts val="0"/>
              </a:spcBef>
              <a:spcAft>
                <a:spcPts val="0"/>
              </a:spcAft>
              <a:buFont typeface="+mj-lt"/>
              <a:buAutoNum type="arabicPeriod"/>
            </a:pPr>
            <a:r>
              <a:rPr lang="en-US" sz="1800" kern="100" dirty="0">
                <a:effectLst/>
                <a:latin typeface="Tahoma" panose="020B0604030504040204" pitchFamily="34" charset="0"/>
                <a:ea typeface="Tahoma" panose="020B0604030504040204" pitchFamily="34" charset="0"/>
                <a:cs typeface="Tahoma" panose="020B0604030504040204" pitchFamily="34" charset="0"/>
              </a:rPr>
              <a:t>They post their company events on the events application provided by LinkedIn and use this to measure interest and involvement for such things as conferences, webinars, or seminars.</a:t>
            </a:r>
          </a:p>
          <a:p>
            <a:pPr marL="342900" marR="0" lvl="0" indent="-342900">
              <a:lnSpc>
                <a:spcPct val="115000"/>
              </a:lnSpc>
              <a:spcBef>
                <a:spcPts val="0"/>
              </a:spcBef>
              <a:spcAft>
                <a:spcPts val="800"/>
              </a:spcAft>
              <a:buFont typeface="+mj-lt"/>
              <a:buAutoNum type="arabicPeriod"/>
            </a:pPr>
            <a:r>
              <a:rPr lang="en-US" sz="1800" kern="100" dirty="0">
                <a:effectLst/>
                <a:latin typeface="Tahoma" panose="020B0604030504040204" pitchFamily="34" charset="0"/>
                <a:ea typeface="Tahoma" panose="020B0604030504040204" pitchFamily="34" charset="0"/>
                <a:cs typeface="Tahoma" panose="020B0604030504040204" pitchFamily="34" charset="0"/>
              </a:rPr>
              <a:t>They have identified their target markets and goals on LinkedIn and execute their plan every day.</a:t>
            </a:r>
          </a:p>
        </p:txBody>
      </p:sp>
    </p:spTree>
    <p:extLst>
      <p:ext uri="{BB962C8B-B14F-4D97-AF65-F5344CB8AC3E}">
        <p14:creationId xmlns:p14="http://schemas.microsoft.com/office/powerpoint/2010/main" val="140203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E2A62-83F1-6C07-58F4-FDBFE938250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AD6D6E7-52AD-0B2A-5627-36C66F4A2227}"/>
              </a:ext>
            </a:extLst>
          </p:cNvPr>
          <p:cNvSpPr>
            <a:spLocks noGrp="1"/>
          </p:cNvSpPr>
          <p:nvPr>
            <p:ph type="title"/>
          </p:nvPr>
        </p:nvSpPr>
        <p:spPr>
          <a:xfrm>
            <a:off x="594360" y="102875"/>
            <a:ext cx="10873740" cy="1680205"/>
          </a:xfrm>
        </p:spPr>
        <p:txBody>
          <a:bodyPr/>
          <a:lstStyle/>
          <a:p>
            <a:pPr marL="0" marR="0">
              <a:lnSpc>
                <a:spcPct val="115000"/>
              </a:lnSpc>
              <a:spcBef>
                <a:spcPts val="0"/>
              </a:spcBef>
              <a:spcAft>
                <a:spcPts val="800"/>
              </a:spcAft>
            </a:pPr>
            <a:r>
              <a:rPr lang="en-US" sz="2800" kern="100" dirty="0">
                <a:effectLst/>
                <a:latin typeface="Tahoma" panose="020B0604030504040204" pitchFamily="34" charset="0"/>
                <a:ea typeface="Aptos" panose="020B0004020202020204" pitchFamily="34" charset="0"/>
                <a:cs typeface="Times New Roman" panose="02020603050405020304" pitchFamily="18" charset="0"/>
              </a:rPr>
              <a:t>Create a Captivating Banner</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nvGrpSpPr>
          <p:cNvPr id="19" name="Group 18">
            <a:extLst>
              <a:ext uri="{FF2B5EF4-FFF2-40B4-BE49-F238E27FC236}">
                <a16:creationId xmlns:a16="http://schemas.microsoft.com/office/drawing/2014/main" id="{80FBB441-7C1E-FAC1-6792-02198255ADA0}"/>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05249FAF-2B04-1348-5F53-57B171E742F9}"/>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F818D998-395C-8A2B-BBAA-9432DCB5F487}"/>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87EC6E2E-7932-1835-ACC3-CE86523976C1}"/>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4" name="Picture 3" descr="A group of books with text&#10;&#10;AI-generated content may be incorrect.">
            <a:extLst>
              <a:ext uri="{FF2B5EF4-FFF2-40B4-BE49-F238E27FC236}">
                <a16:creationId xmlns:a16="http://schemas.microsoft.com/office/drawing/2014/main" id="{650F6371-34F5-038F-6543-448121723A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255" y="2626663"/>
            <a:ext cx="9640130" cy="3002279"/>
          </a:xfrm>
          <a:prstGeom prst="rect">
            <a:avLst/>
          </a:prstGeom>
        </p:spPr>
      </p:pic>
    </p:spTree>
    <p:extLst>
      <p:ext uri="{BB962C8B-B14F-4D97-AF65-F5344CB8AC3E}">
        <p14:creationId xmlns:p14="http://schemas.microsoft.com/office/powerpoint/2010/main" val="3231748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72683-12DA-B755-0C3F-4993AC60AAA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BC5038C-40ED-75B0-9EDB-FC740F3A97E8}"/>
              </a:ext>
            </a:extLst>
          </p:cNvPr>
          <p:cNvSpPr>
            <a:spLocks noGrp="1"/>
          </p:cNvSpPr>
          <p:nvPr>
            <p:ph type="title"/>
          </p:nvPr>
        </p:nvSpPr>
        <p:spPr>
          <a:xfrm>
            <a:off x="594360" y="102875"/>
            <a:ext cx="10873740" cy="1680205"/>
          </a:xfrm>
        </p:spPr>
        <p:txBody>
          <a:bodyPr/>
          <a:lstStyle/>
          <a:p>
            <a:pPr marL="0" marR="0">
              <a:lnSpc>
                <a:spcPct val="115000"/>
              </a:lnSpc>
              <a:spcBef>
                <a:spcPts val="0"/>
              </a:spcBef>
              <a:spcAft>
                <a:spcPts val="800"/>
              </a:spcAft>
            </a:pPr>
            <a:r>
              <a:rPr lang="en-US" sz="2800" kern="100" dirty="0">
                <a:effectLst/>
                <a:latin typeface="Tahoma" panose="020B0604030504040204" pitchFamily="34" charset="0"/>
                <a:ea typeface="Aptos" panose="020B0004020202020204" pitchFamily="34" charset="0"/>
                <a:cs typeface="Times New Roman" panose="02020603050405020304" pitchFamily="18" charset="0"/>
              </a:rPr>
              <a:t>Select a Professional Profile Photo</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nvGrpSpPr>
          <p:cNvPr id="19" name="Group 18">
            <a:extLst>
              <a:ext uri="{FF2B5EF4-FFF2-40B4-BE49-F238E27FC236}">
                <a16:creationId xmlns:a16="http://schemas.microsoft.com/office/drawing/2014/main" id="{A742ED07-F009-E182-E6C9-E817BCAE7F1F}"/>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4C0374DF-E4E4-E4AC-3D17-DC0959AF6803}"/>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F1C0E6E7-B165-BB73-4C60-6A07DBA0B83A}"/>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63A515C1-123C-1CCB-4C14-30E40A5D9ED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6" name="Content Placeholder 5" descr="A person in a blue shirt&#10;&#10;AI-generated content may be incorrect.">
            <a:extLst>
              <a:ext uri="{FF2B5EF4-FFF2-40B4-BE49-F238E27FC236}">
                <a16:creationId xmlns:a16="http://schemas.microsoft.com/office/drawing/2014/main" id="{5BB3924D-46BF-CF2C-3DF7-D9910C0A3E43}"/>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4465320" y="2297833"/>
            <a:ext cx="3977640" cy="4232617"/>
          </a:xfrm>
        </p:spPr>
      </p:pic>
    </p:spTree>
    <p:extLst>
      <p:ext uri="{BB962C8B-B14F-4D97-AF65-F5344CB8AC3E}">
        <p14:creationId xmlns:p14="http://schemas.microsoft.com/office/powerpoint/2010/main" val="2657950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C96A8-729F-F5C2-2E5B-2D955A6BBD0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4B789F5-2830-8484-50BF-775E0D0607ED}"/>
              </a:ext>
            </a:extLst>
          </p:cNvPr>
          <p:cNvSpPr>
            <a:spLocks noGrp="1"/>
          </p:cNvSpPr>
          <p:nvPr>
            <p:ph type="title"/>
          </p:nvPr>
        </p:nvSpPr>
        <p:spPr>
          <a:xfrm>
            <a:off x="594360" y="102875"/>
            <a:ext cx="10873740" cy="1680205"/>
          </a:xfrm>
        </p:spPr>
        <p:txBody>
          <a:bodyPr/>
          <a:lstStyle/>
          <a:p>
            <a:pPr marL="0" marR="0">
              <a:lnSpc>
                <a:spcPct val="115000"/>
              </a:lnSpc>
              <a:spcBef>
                <a:spcPts val="0"/>
              </a:spcBef>
              <a:spcAft>
                <a:spcPts val="800"/>
              </a:spcAft>
            </a:pPr>
            <a:r>
              <a:rPr lang="en-US" sz="2800" kern="100" dirty="0">
                <a:effectLst/>
                <a:latin typeface="Tahoma" panose="020B0604030504040204" pitchFamily="34" charset="0"/>
                <a:ea typeface="Aptos" panose="020B0004020202020204" pitchFamily="34" charset="0"/>
                <a:cs typeface="Times New Roman" panose="02020603050405020304" pitchFamily="18" charset="0"/>
              </a:rPr>
              <a:t>Craft a </a:t>
            </a:r>
            <a:r>
              <a:rPr lang="en-US" sz="2800" kern="100" dirty="0">
                <a:latin typeface="Tahoma" panose="020B0604030504040204" pitchFamily="34" charset="0"/>
                <a:ea typeface="Aptos" panose="020B0004020202020204" pitchFamily="34" charset="0"/>
                <a:cs typeface="Times New Roman" panose="02020603050405020304" pitchFamily="18" charset="0"/>
              </a:rPr>
              <a:t>Compelling Headline</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nvGrpSpPr>
          <p:cNvPr id="19" name="Group 18">
            <a:extLst>
              <a:ext uri="{FF2B5EF4-FFF2-40B4-BE49-F238E27FC236}">
                <a16:creationId xmlns:a16="http://schemas.microsoft.com/office/drawing/2014/main" id="{80EBE710-B318-3072-83A1-2073F23A61C1}"/>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1CD70B95-047C-5405-D061-7FE11410F1A9}"/>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9F1EB2E2-9603-D538-F1FF-948012665AD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B9727B78-6BBB-C2A1-D545-DD366152FB6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6" name="Picture 5" descr="A black text on a white background&#10;&#10;AI-generated content may be incorrect.">
            <a:extLst>
              <a:ext uri="{FF2B5EF4-FFF2-40B4-BE49-F238E27FC236}">
                <a16:creationId xmlns:a16="http://schemas.microsoft.com/office/drawing/2014/main" id="{0A79CA41-5BA1-2FA0-1CE6-A5AD578A13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7815" y="2917020"/>
            <a:ext cx="10496535" cy="1326921"/>
          </a:xfrm>
          <a:prstGeom prst="rect">
            <a:avLst/>
          </a:prstGeom>
        </p:spPr>
      </p:pic>
    </p:spTree>
    <p:extLst>
      <p:ext uri="{BB962C8B-B14F-4D97-AF65-F5344CB8AC3E}">
        <p14:creationId xmlns:p14="http://schemas.microsoft.com/office/powerpoint/2010/main" val="2725967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C2EC6-AA85-1F6A-6C96-56E3B2AAAFA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CFE3633-DB6E-5F91-A056-2985E8784B39}"/>
              </a:ext>
            </a:extLst>
          </p:cNvPr>
          <p:cNvSpPr>
            <a:spLocks noGrp="1"/>
          </p:cNvSpPr>
          <p:nvPr>
            <p:ph type="title"/>
          </p:nvPr>
        </p:nvSpPr>
        <p:spPr>
          <a:xfrm>
            <a:off x="594360" y="102875"/>
            <a:ext cx="10873740" cy="1680205"/>
          </a:xfrm>
        </p:spPr>
        <p:txBody>
          <a:bodyPr/>
          <a:lstStyle/>
          <a:p>
            <a:pPr marL="0" marR="0">
              <a:lnSpc>
                <a:spcPct val="115000"/>
              </a:lnSpc>
              <a:spcBef>
                <a:spcPts val="0"/>
              </a:spcBef>
              <a:spcAft>
                <a:spcPts val="800"/>
              </a:spcAft>
            </a:pPr>
            <a:r>
              <a:rPr lang="en-US" sz="2800" kern="100" dirty="0">
                <a:effectLst/>
                <a:latin typeface="Tahoma" panose="020B0604030504040204" pitchFamily="34" charset="0"/>
                <a:ea typeface="Aptos" panose="020B0004020202020204" pitchFamily="34" charset="0"/>
                <a:cs typeface="Times New Roman" panose="02020603050405020304" pitchFamily="18" charset="0"/>
              </a:rPr>
              <a:t>Complete </a:t>
            </a:r>
            <a:r>
              <a:rPr lang="en-US" sz="2800" kern="100" dirty="0">
                <a:latin typeface="Tahoma" panose="020B0604030504040204" pitchFamily="34" charset="0"/>
                <a:ea typeface="Aptos" panose="020B0004020202020204" pitchFamily="34" charset="0"/>
                <a:cs typeface="Times New Roman" panose="02020603050405020304" pitchFamily="18" charset="0"/>
              </a:rPr>
              <a:t>Y</a:t>
            </a:r>
            <a:r>
              <a:rPr lang="en-US" sz="2800" kern="100" dirty="0">
                <a:effectLst/>
                <a:latin typeface="Tahoma" panose="020B0604030504040204" pitchFamily="34" charset="0"/>
                <a:ea typeface="Aptos" panose="020B0004020202020204" pitchFamily="34" charset="0"/>
                <a:cs typeface="Times New Roman" panose="02020603050405020304" pitchFamily="18" charset="0"/>
              </a:rPr>
              <a:t>our Contact Information</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nvGrpSpPr>
          <p:cNvPr id="19" name="Group 18">
            <a:extLst>
              <a:ext uri="{FF2B5EF4-FFF2-40B4-BE49-F238E27FC236}">
                <a16:creationId xmlns:a16="http://schemas.microsoft.com/office/drawing/2014/main" id="{FDB8E6D7-7C25-131A-C93E-071749500FA0}"/>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E88F0E33-E50C-C013-FFF1-7BBFF0FB8B46}"/>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29DD71F0-4B94-7A76-B6A1-3CD2FD93E52F}"/>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042878D0-1ED4-B8ED-0046-18DC7F7BD00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11" name="Picture 10" descr="A screenshot of a contact list&#10;&#10;AI-generated content may be incorrect.">
            <a:extLst>
              <a:ext uri="{FF2B5EF4-FFF2-40B4-BE49-F238E27FC236}">
                <a16:creationId xmlns:a16="http://schemas.microsoft.com/office/drawing/2014/main" id="{38AAE616-4D43-F305-174A-D7FEBCFCA3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5748" y="2027213"/>
            <a:ext cx="3889381" cy="4431245"/>
          </a:xfrm>
          <a:prstGeom prst="rect">
            <a:avLst/>
          </a:prstGeom>
        </p:spPr>
      </p:pic>
      <p:pic>
        <p:nvPicPr>
          <p:cNvPr id="15" name="Picture 14">
            <a:extLst>
              <a:ext uri="{FF2B5EF4-FFF2-40B4-BE49-F238E27FC236}">
                <a16:creationId xmlns:a16="http://schemas.microsoft.com/office/drawing/2014/main" id="{27E7E65C-6D51-40E5-AF1E-97D9731FFC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360" y="3186227"/>
            <a:ext cx="7352680" cy="452882"/>
          </a:xfrm>
          <a:prstGeom prst="rect">
            <a:avLst/>
          </a:prstGeom>
        </p:spPr>
      </p:pic>
    </p:spTree>
    <p:extLst>
      <p:ext uri="{BB962C8B-B14F-4D97-AF65-F5344CB8AC3E}">
        <p14:creationId xmlns:p14="http://schemas.microsoft.com/office/powerpoint/2010/main" val="3194550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16E67-2635-BCBA-A134-5072D33A4A0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AE5C736-6558-755A-5967-E7688622B12A}"/>
              </a:ext>
            </a:extLst>
          </p:cNvPr>
          <p:cNvSpPr>
            <a:spLocks noGrp="1"/>
          </p:cNvSpPr>
          <p:nvPr>
            <p:ph type="title"/>
          </p:nvPr>
        </p:nvSpPr>
        <p:spPr>
          <a:xfrm>
            <a:off x="594360" y="102875"/>
            <a:ext cx="10873740" cy="1680205"/>
          </a:xfrm>
        </p:spPr>
        <p:txBody>
          <a:bodyPr/>
          <a:lstStyle/>
          <a:p>
            <a:pPr marL="0" marR="0">
              <a:lnSpc>
                <a:spcPct val="115000"/>
              </a:lnSpc>
              <a:spcBef>
                <a:spcPts val="0"/>
              </a:spcBef>
              <a:spcAft>
                <a:spcPts val="800"/>
              </a:spcAft>
            </a:pPr>
            <a:r>
              <a:rPr lang="en-US" sz="2800" kern="100" dirty="0">
                <a:effectLst/>
                <a:latin typeface="Tahoma" panose="020B0604030504040204" pitchFamily="34" charset="0"/>
                <a:ea typeface="Aptos" panose="020B0004020202020204" pitchFamily="34" charset="0"/>
                <a:cs typeface="Times New Roman" panose="02020603050405020304" pitchFamily="18" charset="0"/>
              </a:rPr>
              <a:t>Develop an Engaging Summary</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nvGrpSpPr>
          <p:cNvPr id="19" name="Group 18">
            <a:extLst>
              <a:ext uri="{FF2B5EF4-FFF2-40B4-BE49-F238E27FC236}">
                <a16:creationId xmlns:a16="http://schemas.microsoft.com/office/drawing/2014/main" id="{94AD6DFB-D42A-DA1F-5A81-FC28D92370DB}"/>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D6E59B42-94FE-0AD7-9029-05583C25828C}"/>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117E3119-602A-7100-3094-6477FE560AC7}"/>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CC458904-4B40-E7DA-CCCD-7AB0D2CF28D5}"/>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6" name="Picture 5" descr="A close-up of a letter&#10;&#10;AI-generated content may be incorrect.">
            <a:extLst>
              <a:ext uri="{FF2B5EF4-FFF2-40B4-BE49-F238E27FC236}">
                <a16:creationId xmlns:a16="http://schemas.microsoft.com/office/drawing/2014/main" id="{A0617304-9B08-8DE9-B1E5-E8E10EB626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9268" y="1920979"/>
            <a:ext cx="6243892" cy="4714138"/>
          </a:xfrm>
          <a:prstGeom prst="rect">
            <a:avLst/>
          </a:prstGeom>
        </p:spPr>
      </p:pic>
    </p:spTree>
    <p:extLst>
      <p:ext uri="{BB962C8B-B14F-4D97-AF65-F5344CB8AC3E}">
        <p14:creationId xmlns:p14="http://schemas.microsoft.com/office/powerpoint/2010/main" val="1061365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F5BDAD24-07F0-987E-5B08-A1F64496D3E3}"/>
              </a:ext>
            </a:extLst>
          </p:cNvPr>
          <p:cNvSpPr txBox="1">
            <a:spLocks/>
          </p:cNvSpPr>
          <p:nvPr/>
        </p:nvSpPr>
        <p:spPr>
          <a:xfrm>
            <a:off x="2135459" y="798218"/>
            <a:ext cx="9861909" cy="5261563"/>
          </a:xfrm>
          <a:prstGeom prst="rect">
            <a:avLst/>
          </a:prstGeom>
        </p:spPr>
        <p:txBody>
          <a:bodyPr vert="horz" lIns="0" tIns="0" rIns="0" bIns="0" rtlCol="0" anchor="t" anchorCtr="0"/>
          <a:lstStyle>
            <a:defPPr>
              <a:defRPr lang="en-US"/>
            </a:defPPr>
            <a:lvl1pPr marL="0" algn="l" defTabSz="914400" rtl="0" eaLnBrk="1" latinLnBrk="0" hangingPunct="1">
              <a:defRPr sz="1100" b="0" i="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5000"/>
              </a:lnSpc>
              <a:spcAft>
                <a:spcPts val="600"/>
              </a:spcAft>
            </a:pPr>
            <a:r>
              <a:rPr lang="en-US" sz="1800" b="1" kern="100" dirty="0">
                <a:latin typeface="Tahoma" panose="020B0604030504040204" pitchFamily="34" charset="0"/>
                <a:ea typeface="Aptos" panose="020B0004020202020204" pitchFamily="34" charset="0"/>
                <a:cs typeface="Times New Roman" panose="02020603050405020304" pitchFamily="18" charset="0"/>
              </a:rPr>
              <a:t>WHAT I DO:</a:t>
            </a:r>
            <a:r>
              <a:rPr lang="en-US" sz="1800" kern="100" dirty="0">
                <a:latin typeface="Tahoma" panose="020B0604030504040204" pitchFamily="34" charset="0"/>
                <a:ea typeface="Aptos" panose="020B0004020202020204" pitchFamily="34" charset="0"/>
                <a:cs typeface="Times New Roman" panose="02020603050405020304" pitchFamily="18" charset="0"/>
              </a:rPr>
              <a:t> I help [MY TARGET AUDIENCE] achieve [THEIR GOAL] by providing [MY PRODUCT/SERVICE].</a:t>
            </a:r>
            <a:endParaRPr lang="en-US" sz="1800" kern="100" dirty="0">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600"/>
              </a:spcAft>
            </a:pPr>
            <a:r>
              <a:rPr lang="en-US" sz="1800" b="1" kern="100" dirty="0">
                <a:latin typeface="Tahoma" panose="020B0604030504040204" pitchFamily="34" charset="0"/>
                <a:ea typeface="Aptos" panose="020B0004020202020204" pitchFamily="34" charset="0"/>
                <a:cs typeface="Times New Roman" panose="02020603050405020304" pitchFamily="18" charset="0"/>
              </a:rPr>
              <a:t>WHO I WORK WITH:</a:t>
            </a:r>
            <a:r>
              <a:rPr lang="en-US" sz="1800" kern="100" dirty="0">
                <a:latin typeface="Tahoma" panose="020B0604030504040204" pitchFamily="34" charset="0"/>
                <a:ea typeface="Aptos" panose="020B0004020202020204" pitchFamily="34" charset="0"/>
                <a:cs typeface="Times New Roman" panose="02020603050405020304" pitchFamily="18" charset="0"/>
              </a:rPr>
              <a:t> I partner with [TARGET AUDIENCE or INDUSTRY TYPE] including: [INSERT BULLETED “EMOJI” LIST OF JOB TITLES, INDUSTRY NAMES, etc.]</a:t>
            </a:r>
            <a:endParaRPr lang="en-US" sz="1800" kern="100" dirty="0">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600"/>
              </a:spcAft>
            </a:pPr>
            <a:r>
              <a:rPr lang="en-US" sz="1800" b="1" kern="100" dirty="0">
                <a:latin typeface="Tahoma" panose="020B0604030504040204" pitchFamily="34" charset="0"/>
                <a:ea typeface="Aptos" panose="020B0004020202020204" pitchFamily="34" charset="0"/>
                <a:cs typeface="Times New Roman" panose="02020603050405020304" pitchFamily="18" charset="0"/>
              </a:rPr>
              <a:t>WHERE YOU’VE SEEN ME:</a:t>
            </a:r>
            <a:r>
              <a:rPr lang="en-US" sz="1800" kern="100" dirty="0">
                <a:latin typeface="Tahoma" panose="020B0604030504040204" pitchFamily="34" charset="0"/>
                <a:ea typeface="Aptos" panose="020B0004020202020204" pitchFamily="34" charset="0"/>
                <a:cs typeface="Times New Roman" panose="02020603050405020304" pitchFamily="18" charset="0"/>
              </a:rPr>
              <a:t> [INSERT BULLETED “EMOJI” LIST OF MEDIA LOGOS or BIG-NAME CLIENT LOGO]</a:t>
            </a:r>
            <a:endParaRPr lang="en-US" sz="1800" kern="100" dirty="0">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600"/>
              </a:spcAft>
            </a:pPr>
            <a:r>
              <a:rPr lang="en-US" sz="1800" b="1" kern="100" dirty="0">
                <a:latin typeface="Tahoma" panose="020B0604030504040204" pitchFamily="34" charset="0"/>
                <a:ea typeface="Aptos" panose="020B0004020202020204" pitchFamily="34" charset="0"/>
                <a:cs typeface="Times New Roman" panose="02020603050405020304" pitchFamily="18" charset="0"/>
              </a:rPr>
              <a:t>SERVICES I PROVIDE:</a:t>
            </a:r>
            <a:r>
              <a:rPr lang="en-US" sz="1800" kern="100" dirty="0">
                <a:latin typeface="Tahoma" panose="020B0604030504040204" pitchFamily="34" charset="0"/>
                <a:ea typeface="Aptos" panose="020B0004020202020204" pitchFamily="34" charset="0"/>
                <a:cs typeface="Times New Roman" panose="02020603050405020304" pitchFamily="18" charset="0"/>
              </a:rPr>
              <a:t> [INSERT BULLETED “EMOJI” LIST OF SERVICES YOU PROVIDE, etc.]</a:t>
            </a:r>
            <a:endParaRPr lang="en-US" sz="1800" kern="100" dirty="0">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600"/>
              </a:spcAft>
            </a:pPr>
            <a:r>
              <a:rPr lang="en-US" sz="1800" b="1" kern="100" dirty="0">
                <a:latin typeface="Tahoma" panose="020B0604030504040204" pitchFamily="34" charset="0"/>
                <a:ea typeface="Aptos" panose="020B0004020202020204" pitchFamily="34" charset="0"/>
                <a:cs typeface="Times New Roman" panose="02020603050405020304" pitchFamily="18" charset="0"/>
              </a:rPr>
              <a:t>WHAT MAKES ME UNIQUE:</a:t>
            </a:r>
            <a:r>
              <a:rPr lang="en-US" sz="1800" kern="100" dirty="0">
                <a:latin typeface="Tahoma" panose="020B0604030504040204" pitchFamily="34" charset="0"/>
                <a:ea typeface="Aptos" panose="020B0004020202020204" pitchFamily="34" charset="0"/>
                <a:cs typeface="Times New Roman" panose="02020603050405020304" pitchFamily="18" charset="0"/>
              </a:rPr>
              <a:t> [Answer that question! What makes you unique/different/better than your competitors? XYZ years of experience? Certifications/Patents/etc.? Personal, 1-on-1 attention and Customer Service/ Support?]</a:t>
            </a:r>
            <a:endParaRPr lang="en-US" sz="1800" kern="100" dirty="0">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600"/>
              </a:spcAft>
            </a:pPr>
            <a:r>
              <a:rPr lang="en-US" sz="1800" b="1" kern="100" dirty="0">
                <a:latin typeface="Tahoma" panose="020B0604030504040204" pitchFamily="34" charset="0"/>
                <a:ea typeface="Aptos" panose="020B0004020202020204" pitchFamily="34" charset="0"/>
                <a:cs typeface="Times New Roman" panose="02020603050405020304" pitchFamily="18" charset="0"/>
              </a:rPr>
              <a:t>WHAT OTHERS SAY:</a:t>
            </a:r>
            <a:r>
              <a:rPr lang="en-US" sz="1800" kern="100" dirty="0">
                <a:latin typeface="Tahoma" panose="020B0604030504040204" pitchFamily="34" charset="0"/>
                <a:ea typeface="Aptos" panose="020B0004020202020204" pitchFamily="34" charset="0"/>
                <a:cs typeface="Times New Roman" panose="02020603050405020304" pitchFamily="18" charset="0"/>
              </a:rPr>
              <a:t> [COPY AND PASTE IN 2-3 TESTIMONIALS IN THIS AREA. USE A REAL PERSON, FULL NAME, COMPANY NAME, ETC. AND EXPLAIN SPECIFIC VALUE/BENEFIT THE PERSON RECEIVED FROM YOU OR YOUR BUSINESS.]</a:t>
            </a:r>
            <a:endParaRPr lang="en-US" sz="1800" kern="100" dirty="0">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600"/>
              </a:spcAft>
            </a:pPr>
            <a:r>
              <a:rPr lang="en-US" sz="1800" b="1" kern="100" dirty="0">
                <a:latin typeface="Tahoma" panose="020B0604030504040204" pitchFamily="34" charset="0"/>
                <a:ea typeface="Aptos" panose="020B0004020202020204" pitchFamily="34" charset="0"/>
                <a:cs typeface="Times New Roman" panose="02020603050405020304" pitchFamily="18" charset="0"/>
              </a:rPr>
              <a:t>READY TO TALK?</a:t>
            </a:r>
            <a:r>
              <a:rPr lang="en-US" sz="1800" kern="100" dirty="0">
                <a:latin typeface="Tahoma" panose="020B0604030504040204" pitchFamily="34" charset="0"/>
                <a:ea typeface="Aptos" panose="020B0004020202020204" pitchFamily="34" charset="0"/>
                <a:cs typeface="Times New Roman" panose="02020603050405020304" pitchFamily="18" charset="0"/>
              </a:rPr>
              <a:t> Reach out to me directly here on LinkedIn or [visit me online at URL or email me at XYZ or call me directly at XYZ].</a:t>
            </a:r>
            <a:endParaRPr lang="en-US" sz="1800" kern="100" dirty="0">
              <a:latin typeface="Aptos" panose="020B0004020202020204" pitchFamily="34" charset="0"/>
              <a:ea typeface="Aptos" panose="020B0004020202020204" pitchFamily="34" charset="0"/>
              <a:cs typeface="Times New Roman" panose="02020603050405020304" pitchFamily="18" charset="0"/>
            </a:endParaRPr>
          </a:p>
        </p:txBody>
      </p:sp>
      <p:sp>
        <p:nvSpPr>
          <p:cNvPr id="6" name="Title 1">
            <a:extLst>
              <a:ext uri="{FF2B5EF4-FFF2-40B4-BE49-F238E27FC236}">
                <a16:creationId xmlns:a16="http://schemas.microsoft.com/office/drawing/2014/main" id="{86913CEA-D173-7A8C-0256-68B875F4E32D}"/>
              </a:ext>
            </a:extLst>
          </p:cNvPr>
          <p:cNvSpPr txBox="1">
            <a:spLocks/>
          </p:cNvSpPr>
          <p:nvPr/>
        </p:nvSpPr>
        <p:spPr>
          <a:xfrm>
            <a:off x="528809" y="0"/>
            <a:ext cx="11468559" cy="648663"/>
          </a:xfrm>
          <a:prstGeom prst="rect">
            <a:avLst/>
          </a:prstGeom>
        </p:spPr>
        <p:txBody>
          <a:bodyPr vert="horz" lIns="0" tIns="0" rIns="0" bIns="0" rtlCol="0" anchor="b" anchorCtr="0">
            <a:noAutofit/>
          </a:bodyPr>
          <a:lstStyle>
            <a:lvl1pPr algn="l" defTabSz="914400" rtl="0" eaLnBrk="1" latinLnBrk="0" hangingPunct="1">
              <a:lnSpc>
                <a:spcPct val="8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latin typeface="Tahoma" panose="020B0604030504040204" pitchFamily="34" charset="0"/>
                <a:ea typeface="Aptos" panose="020B0004020202020204" pitchFamily="34" charset="0"/>
              </a:rPr>
              <a:t>Simple Summary Template fill in the blank example</a:t>
            </a:r>
            <a:endParaRPr lang="en-US" sz="3200" dirty="0"/>
          </a:p>
        </p:txBody>
      </p:sp>
    </p:spTree>
    <p:extLst>
      <p:ext uri="{BB962C8B-B14F-4D97-AF65-F5344CB8AC3E}">
        <p14:creationId xmlns:p14="http://schemas.microsoft.com/office/powerpoint/2010/main" val="4233052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F0810-1B61-6E97-1764-06909D1E511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B19CC8F-28DC-F48A-9CFD-6FFAFC08B6B1}"/>
              </a:ext>
            </a:extLst>
          </p:cNvPr>
          <p:cNvSpPr>
            <a:spLocks noGrp="1"/>
          </p:cNvSpPr>
          <p:nvPr>
            <p:ph type="title"/>
          </p:nvPr>
        </p:nvSpPr>
        <p:spPr>
          <a:xfrm>
            <a:off x="594360" y="102875"/>
            <a:ext cx="10873740" cy="1680205"/>
          </a:xfrm>
        </p:spPr>
        <p:txBody>
          <a:bodyPr/>
          <a:lstStyle/>
          <a:p>
            <a:pPr marL="0" marR="0">
              <a:lnSpc>
                <a:spcPct val="115000"/>
              </a:lnSpc>
              <a:spcBef>
                <a:spcPts val="0"/>
              </a:spcBef>
              <a:spcAft>
                <a:spcPts val="800"/>
              </a:spcAft>
            </a:pPr>
            <a:r>
              <a:rPr lang="en-US" sz="2800" kern="100" dirty="0">
                <a:effectLst/>
                <a:latin typeface="Tahoma" panose="020B0604030504040204" pitchFamily="34" charset="0"/>
                <a:ea typeface="Aptos" panose="020B0004020202020204" pitchFamily="34" charset="0"/>
                <a:cs typeface="Times New Roman" panose="02020603050405020304" pitchFamily="18" charset="0"/>
              </a:rPr>
              <a:t>Detail your Experi</a:t>
            </a:r>
            <a:r>
              <a:rPr lang="en-US" sz="2800" kern="100" dirty="0">
                <a:latin typeface="Tahoma" panose="020B0604030504040204" pitchFamily="34" charset="0"/>
                <a:ea typeface="Aptos" panose="020B0004020202020204" pitchFamily="34" charset="0"/>
                <a:cs typeface="Times New Roman" panose="02020603050405020304" pitchFamily="18" charset="0"/>
              </a:rPr>
              <a:t>ence with Achievements</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nvGrpSpPr>
          <p:cNvPr id="19" name="Group 18">
            <a:extLst>
              <a:ext uri="{FF2B5EF4-FFF2-40B4-BE49-F238E27FC236}">
                <a16:creationId xmlns:a16="http://schemas.microsoft.com/office/drawing/2014/main" id="{653BA41E-E7B1-C21D-29B9-575FEEDDCBBE}"/>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185C605C-F188-84C4-5EAD-B72BF79B71DE}"/>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E4898A7D-2565-C908-20B0-D451F4A9776A}"/>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D75111F2-5767-F8D2-F1A2-F536C21D747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6" name="Picture 5" descr="A close-up of a letter&#10;&#10;AI-generated content may be incorrect.">
            <a:extLst>
              <a:ext uri="{FF2B5EF4-FFF2-40B4-BE49-F238E27FC236}">
                <a16:creationId xmlns:a16="http://schemas.microsoft.com/office/drawing/2014/main" id="{287B78B5-AD02-F1FB-9DB5-DE528D2F77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6600" y="2422170"/>
            <a:ext cx="7162800" cy="3952875"/>
          </a:xfrm>
          <a:prstGeom prst="rect">
            <a:avLst/>
          </a:prstGeom>
        </p:spPr>
      </p:pic>
    </p:spTree>
    <p:extLst>
      <p:ext uri="{BB962C8B-B14F-4D97-AF65-F5344CB8AC3E}">
        <p14:creationId xmlns:p14="http://schemas.microsoft.com/office/powerpoint/2010/main" val="779205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955E4-9671-CF28-5E13-9F4B30B2002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B41AA66-CFB6-E1D8-5C61-14640CB49DB2}"/>
              </a:ext>
            </a:extLst>
          </p:cNvPr>
          <p:cNvSpPr>
            <a:spLocks noGrp="1"/>
          </p:cNvSpPr>
          <p:nvPr>
            <p:ph type="title"/>
          </p:nvPr>
        </p:nvSpPr>
        <p:spPr>
          <a:xfrm>
            <a:off x="594360" y="102875"/>
            <a:ext cx="10873740" cy="1680205"/>
          </a:xfrm>
        </p:spPr>
        <p:txBody>
          <a:bodyPr/>
          <a:lstStyle/>
          <a:p>
            <a:pPr marL="0" marR="0">
              <a:lnSpc>
                <a:spcPct val="115000"/>
              </a:lnSpc>
              <a:spcBef>
                <a:spcPts val="0"/>
              </a:spcBef>
              <a:spcAft>
                <a:spcPts val="800"/>
              </a:spcAft>
            </a:pPr>
            <a:r>
              <a:rPr lang="en-US" sz="2800" kern="100" dirty="0">
                <a:effectLst/>
                <a:latin typeface="Tahoma" panose="020B0604030504040204" pitchFamily="34" charset="0"/>
                <a:ea typeface="Aptos" panose="020B0004020202020204" pitchFamily="34" charset="0"/>
                <a:cs typeface="Times New Roman" panose="02020603050405020304" pitchFamily="18" charset="0"/>
              </a:rPr>
              <a:t>S</a:t>
            </a:r>
            <a:r>
              <a:rPr lang="en-US" sz="2800" kern="100" dirty="0">
                <a:latin typeface="Tahoma" panose="020B0604030504040204" pitchFamily="34" charset="0"/>
                <a:ea typeface="Aptos" panose="020B0004020202020204" pitchFamily="34" charset="0"/>
                <a:cs typeface="Times New Roman" panose="02020603050405020304" pitchFamily="18" charset="0"/>
              </a:rPr>
              <a:t>howcase Your Skills and Endorsements</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nvGrpSpPr>
          <p:cNvPr id="19" name="Group 18">
            <a:extLst>
              <a:ext uri="{FF2B5EF4-FFF2-40B4-BE49-F238E27FC236}">
                <a16:creationId xmlns:a16="http://schemas.microsoft.com/office/drawing/2014/main" id="{1B4F9FAE-FBEB-9BB7-24F5-8474A2435208}"/>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9CD7E940-C5DB-268C-C9A6-54914CDB480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B1781280-656A-1410-5A38-3FE2DCBD6886}"/>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4E83832F-BD2C-0CA4-97CE-10D7A08C8B86}"/>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6" name="Picture 5" descr="A screenshot of a social media account&#10;&#10;AI-generated content may be incorrect.">
            <a:extLst>
              <a:ext uri="{FF2B5EF4-FFF2-40B4-BE49-F238E27FC236}">
                <a16:creationId xmlns:a16="http://schemas.microsoft.com/office/drawing/2014/main" id="{91E618CA-19D1-19EC-8FDC-F831F6D3AFD4}"/>
              </a:ext>
            </a:extLst>
          </p:cNvPr>
          <p:cNvPicPr>
            <a:picLocks noChangeAspect="1"/>
          </p:cNvPicPr>
          <p:nvPr/>
        </p:nvPicPr>
        <p:blipFill>
          <a:blip r:embed="rId3">
            <a:extLst>
              <a:ext uri="{28A0092B-C50C-407E-A947-70E740481C1C}">
                <a14:useLocalDpi xmlns:a14="http://schemas.microsoft.com/office/drawing/2010/main" val="0"/>
              </a:ext>
            </a:extLst>
          </a:blip>
          <a:srcRect b="36526"/>
          <a:stretch/>
        </p:blipFill>
        <p:spPr>
          <a:xfrm>
            <a:off x="5191461" y="1882130"/>
            <a:ext cx="3729318" cy="4872995"/>
          </a:xfrm>
          <a:prstGeom prst="rect">
            <a:avLst/>
          </a:prstGeom>
        </p:spPr>
      </p:pic>
    </p:spTree>
    <p:extLst>
      <p:ext uri="{BB962C8B-B14F-4D97-AF65-F5344CB8AC3E}">
        <p14:creationId xmlns:p14="http://schemas.microsoft.com/office/powerpoint/2010/main" val="208674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E5188-255D-3486-6706-9E170C8DB61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8DADA76-5246-A508-09BD-1ED1D0DB5D17}"/>
              </a:ext>
            </a:extLst>
          </p:cNvPr>
          <p:cNvSpPr>
            <a:spLocks noGrp="1"/>
          </p:cNvSpPr>
          <p:nvPr>
            <p:ph type="title"/>
          </p:nvPr>
        </p:nvSpPr>
        <p:spPr>
          <a:xfrm>
            <a:off x="594360" y="102875"/>
            <a:ext cx="10873740" cy="1680205"/>
          </a:xfrm>
        </p:spPr>
        <p:txBody>
          <a:bodyPr/>
          <a:lstStyle/>
          <a:p>
            <a:pPr marL="0" marR="0">
              <a:lnSpc>
                <a:spcPct val="115000"/>
              </a:lnSpc>
              <a:spcBef>
                <a:spcPts val="0"/>
              </a:spcBef>
              <a:spcAft>
                <a:spcPts val="800"/>
              </a:spcAft>
            </a:pPr>
            <a:r>
              <a:rPr lang="en-US" sz="2800" kern="100" dirty="0">
                <a:effectLst/>
                <a:latin typeface="Tahoma" panose="020B0604030504040204" pitchFamily="34" charset="0"/>
                <a:ea typeface="Aptos" panose="020B0004020202020204" pitchFamily="34" charset="0"/>
                <a:cs typeface="Times New Roman" panose="02020603050405020304" pitchFamily="18" charset="0"/>
              </a:rPr>
              <a:t>Customize Your LinkedIn URL</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nvGrpSpPr>
          <p:cNvPr id="19" name="Group 18">
            <a:extLst>
              <a:ext uri="{FF2B5EF4-FFF2-40B4-BE49-F238E27FC236}">
                <a16:creationId xmlns:a16="http://schemas.microsoft.com/office/drawing/2014/main" id="{7FEDC18E-A86E-6E92-7070-635F84464159}"/>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D8A60E3C-5081-8925-8F49-CF2C72C2815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75E02369-C751-3BD2-D6DD-2D793F06E229}"/>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99634B41-C6FB-A77B-ED89-DDA94187C58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6" name="Picture 5">
            <a:extLst>
              <a:ext uri="{FF2B5EF4-FFF2-40B4-BE49-F238E27FC236}">
                <a16:creationId xmlns:a16="http://schemas.microsoft.com/office/drawing/2014/main" id="{A7F61269-558C-7108-7983-C982529A66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9226" y="2953898"/>
            <a:ext cx="6870172" cy="1680205"/>
          </a:xfrm>
          <a:prstGeom prst="rect">
            <a:avLst/>
          </a:prstGeom>
        </p:spPr>
      </p:pic>
    </p:spTree>
    <p:extLst>
      <p:ext uri="{BB962C8B-B14F-4D97-AF65-F5344CB8AC3E}">
        <p14:creationId xmlns:p14="http://schemas.microsoft.com/office/powerpoint/2010/main" val="40707021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8ADA7-85B3-7950-BE23-280125A4FCB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F743057-A14F-9F4F-299A-00EB2C8D2C06}"/>
              </a:ext>
            </a:extLst>
          </p:cNvPr>
          <p:cNvSpPr>
            <a:spLocks noGrp="1"/>
          </p:cNvSpPr>
          <p:nvPr>
            <p:ph type="title"/>
          </p:nvPr>
        </p:nvSpPr>
        <p:spPr>
          <a:xfrm>
            <a:off x="594360" y="102875"/>
            <a:ext cx="10873740" cy="1680205"/>
          </a:xfrm>
        </p:spPr>
        <p:txBody>
          <a:bodyPr/>
          <a:lstStyle/>
          <a:p>
            <a:pPr marL="0" marR="0">
              <a:lnSpc>
                <a:spcPct val="115000"/>
              </a:lnSpc>
              <a:spcBef>
                <a:spcPts val="0"/>
              </a:spcBef>
              <a:spcAft>
                <a:spcPts val="800"/>
              </a:spcAft>
            </a:pPr>
            <a:r>
              <a:rPr lang="en-US" sz="2800" kern="100" dirty="0">
                <a:effectLst/>
                <a:latin typeface="Tahoma" panose="020B0604030504040204" pitchFamily="34" charset="0"/>
                <a:ea typeface="Aptos" panose="020B0004020202020204" pitchFamily="34" charset="0"/>
                <a:cs typeface="Times New Roman" panose="02020603050405020304" pitchFamily="18" charset="0"/>
              </a:rPr>
              <a:t>Expand Your Network</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nvGrpSpPr>
          <p:cNvPr id="19" name="Group 18">
            <a:extLst>
              <a:ext uri="{FF2B5EF4-FFF2-40B4-BE49-F238E27FC236}">
                <a16:creationId xmlns:a16="http://schemas.microsoft.com/office/drawing/2014/main" id="{FF92CD85-284F-29A5-5AA2-305401979E90}"/>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07588E1A-3D00-BAD9-C96B-A8FD353FFBF3}"/>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89A8B42E-F238-99E2-84D6-7D59E6BFC7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62CFF0D2-2C20-9C5C-0EA1-29B64BC36272}"/>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6" name="Picture 5" descr="A close up of a website&#10;&#10;AI-generated content may be incorrect.">
            <a:extLst>
              <a:ext uri="{FF2B5EF4-FFF2-40B4-BE49-F238E27FC236}">
                <a16:creationId xmlns:a16="http://schemas.microsoft.com/office/drawing/2014/main" id="{E3733DF3-E72A-0DEB-323B-D4C1014B1E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6471" y="2829469"/>
            <a:ext cx="9347053" cy="2141325"/>
          </a:xfrm>
          <a:prstGeom prst="rect">
            <a:avLst/>
          </a:prstGeom>
        </p:spPr>
      </p:pic>
    </p:spTree>
    <p:extLst>
      <p:ext uri="{BB962C8B-B14F-4D97-AF65-F5344CB8AC3E}">
        <p14:creationId xmlns:p14="http://schemas.microsoft.com/office/powerpoint/2010/main" val="834161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5D3755-C3E2-975E-DE68-CDECC4B526EC}"/>
              </a:ext>
            </a:extLst>
          </p:cNvPr>
          <p:cNvSpPr>
            <a:spLocks noGrp="1"/>
          </p:cNvSpPr>
          <p:nvPr>
            <p:ph type="title"/>
          </p:nvPr>
        </p:nvSpPr>
        <p:spPr>
          <a:xfrm>
            <a:off x="594360" y="1016449"/>
            <a:ext cx="10873740" cy="734622"/>
          </a:xfrm>
        </p:spPr>
        <p:txBody>
          <a:bodyPr/>
          <a:lstStyle/>
          <a:p>
            <a:pPr marL="0" marR="0">
              <a:lnSpc>
                <a:spcPct val="115000"/>
              </a:lnSpc>
              <a:spcBef>
                <a:spcPts val="0"/>
              </a:spcBef>
              <a:spcAft>
                <a:spcPts val="800"/>
              </a:spcAft>
            </a:pPr>
            <a:r>
              <a:rPr lang="en-US" sz="2800" kern="100" dirty="0">
                <a:effectLst/>
                <a:latin typeface="Tahoma" panose="020B0604030504040204" pitchFamily="34" charset="0"/>
                <a:ea typeface="Aptos" panose="020B0004020202020204" pitchFamily="34" charset="0"/>
                <a:cs typeface="Times New Roman" panose="02020603050405020304" pitchFamily="18" charset="0"/>
              </a:rPr>
              <a:t>Invite people you know. Co-workers, colleagues, peers, vendors, customers, friends, etc.</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F70BD87D-F7DA-961B-4024-A354DC87D168}"/>
              </a:ext>
            </a:extLst>
          </p:cNvPr>
          <p:cNvSpPr>
            <a:spLocks noGrp="1"/>
          </p:cNvSpPr>
          <p:nvPr>
            <p:ph sz="quarter" idx="13"/>
          </p:nvPr>
        </p:nvSpPr>
        <p:spPr>
          <a:xfrm>
            <a:off x="2599980" y="2325305"/>
            <a:ext cx="7810500" cy="3516246"/>
          </a:xfrm>
        </p:spPr>
        <p:txBody>
          <a:bodyPr>
            <a:normAutofit/>
          </a:bodyPr>
          <a:lstStyle/>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Aptos" panose="020B0004020202020204" pitchFamily="34" charset="0"/>
                <a:cs typeface="Times New Roman" panose="02020603050405020304" pitchFamily="18" charset="0"/>
              </a:rPr>
              <a:t>Hi, their first name,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15000"/>
              </a:lnSpc>
              <a:spcBef>
                <a:spcPts val="0"/>
              </a:spcBef>
              <a:spcAft>
                <a:spcPts val="800"/>
              </a:spcAft>
              <a:buNone/>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Aptos" panose="020B0004020202020204" pitchFamily="34" charset="0"/>
                <a:cs typeface="Times New Roman" panose="02020603050405020304" pitchFamily="18" charset="0"/>
              </a:rPr>
              <a:t>I came across your profile, and it seems we have a few interests and connections in common. I’m expanding my professional network and would love to connect with you, so we can keep in touch.</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Aptos" panose="020B0004020202020204" pitchFamily="34"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Aptos" panose="020B0004020202020204" pitchFamily="34" charset="0"/>
                <a:cs typeface="Times New Roman" panose="02020603050405020304" pitchFamily="18" charset="0"/>
              </a:rPr>
              <a:t>Looking forward to connecting,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Aptos" panose="020B0004020202020204" pitchFamily="34" charset="0"/>
                <a:cs typeface="Times New Roman" panose="02020603050405020304" pitchFamily="18" charset="0"/>
              </a:rPr>
              <a:t>Your name</a:t>
            </a:r>
            <a:endParaRPr lang="en-US" sz="1800" dirty="0"/>
          </a:p>
          <a:p>
            <a:endParaRPr lang="en-US" sz="1800" dirty="0"/>
          </a:p>
        </p:txBody>
      </p:sp>
      <p:grpSp>
        <p:nvGrpSpPr>
          <p:cNvPr id="19" name="Group 18">
            <a:extLst>
              <a:ext uri="{FF2B5EF4-FFF2-40B4-BE49-F238E27FC236}">
                <a16:creationId xmlns:a16="http://schemas.microsoft.com/office/drawing/2014/main" id="{C78CEA4F-D72A-C069-6A51-328B103CA0CA}"/>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7E473402-19FD-A5B0-5CB6-E5F3926D3828}"/>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879D1CAD-2EA2-9376-7B64-0C3AC590F651}"/>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B16F8906-918C-BE0B-A4AB-6A1D48150AC7}"/>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9439195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5D3755-C3E2-975E-DE68-CDECC4B526EC}"/>
              </a:ext>
            </a:extLst>
          </p:cNvPr>
          <p:cNvSpPr>
            <a:spLocks noGrp="1"/>
          </p:cNvSpPr>
          <p:nvPr>
            <p:ph type="title"/>
          </p:nvPr>
        </p:nvSpPr>
        <p:spPr>
          <a:xfrm>
            <a:off x="594360" y="691380"/>
            <a:ext cx="10873740" cy="1144102"/>
          </a:xfrm>
        </p:spPr>
        <p:txBody>
          <a:bodyPr/>
          <a:lstStyle/>
          <a:p>
            <a:r>
              <a:rPr lang="en-US" sz="2800" dirty="0">
                <a:effectLst/>
                <a:latin typeface="Tahoma" panose="020B0604030504040204" pitchFamily="34" charset="0"/>
                <a:ea typeface="Aptos" panose="020B0004020202020204" pitchFamily="34" charset="0"/>
              </a:rPr>
              <a:t>Connect with influencers in your industry and see what they post, see who engages with their posts, and invite those people to connect.</a:t>
            </a:r>
            <a:endParaRPr lang="en-US" sz="2800" dirty="0"/>
          </a:p>
        </p:txBody>
      </p:sp>
      <p:sp>
        <p:nvSpPr>
          <p:cNvPr id="7" name="Text Placeholder 6">
            <a:extLst>
              <a:ext uri="{FF2B5EF4-FFF2-40B4-BE49-F238E27FC236}">
                <a16:creationId xmlns:a16="http://schemas.microsoft.com/office/drawing/2014/main" id="{F70BD87D-F7DA-961B-4024-A354DC87D168}"/>
              </a:ext>
            </a:extLst>
          </p:cNvPr>
          <p:cNvSpPr>
            <a:spLocks noGrp="1"/>
          </p:cNvSpPr>
          <p:nvPr>
            <p:ph sz="quarter" idx="13"/>
          </p:nvPr>
        </p:nvSpPr>
        <p:spPr>
          <a:xfrm>
            <a:off x="3657599" y="2281238"/>
            <a:ext cx="7943161" cy="3700462"/>
          </a:xfrm>
        </p:spPr>
        <p:txBody>
          <a:bodyPr>
            <a:normAutofit/>
          </a:bodyPr>
          <a:lstStyle/>
          <a:p>
            <a:pPr marL="0" marR="0" indent="0">
              <a:lnSpc>
                <a:spcPct val="115000"/>
              </a:lnSpc>
              <a:spcBef>
                <a:spcPts val="0"/>
              </a:spcBef>
              <a:spcAft>
                <a:spcPts val="800"/>
              </a:spcAft>
              <a:buNone/>
            </a:pPr>
            <a:r>
              <a:rPr lang="en-US" sz="1800" kern="100" dirty="0">
                <a:solidFill>
                  <a:srgbClr val="7030A0"/>
                </a:solidFill>
                <a:latin typeface="Tahoma" panose="020B0604030504040204" pitchFamily="34" charset="0"/>
                <a:ea typeface="Tahoma" panose="020B0604030504040204" pitchFamily="34" charset="0"/>
                <a:cs typeface="Tahoma" panose="020B0604030504040204" pitchFamily="34" charset="0"/>
              </a:rPr>
              <a:t>Hi, t</a:t>
            </a: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heir first name,</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800"/>
              </a:spcAft>
              <a:buNone/>
            </a:pP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I liked your comment on X’s post and found it very insightful, and it seems we have a few interests and connections in common. I’m expanding my professional network and would love to connect with you, so we can keep in touch.</a:t>
            </a:r>
            <a:endParaRPr lang="en-US" sz="1800" kern="100" dirty="0">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 </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Looking forward to connecting,</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Your name</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endParaRPr lang="en-US" sz="1800" dirty="0">
              <a:latin typeface="Tahoma" panose="020B0604030504040204" pitchFamily="34" charset="0"/>
              <a:ea typeface="Tahoma" panose="020B0604030504040204" pitchFamily="34" charset="0"/>
              <a:cs typeface="Tahoma" panose="020B0604030504040204" pitchFamily="34" charset="0"/>
            </a:endParaRPr>
          </a:p>
          <a:p>
            <a:endParaRPr lang="en-US" sz="1800" dirty="0">
              <a:latin typeface="Tahoma" panose="020B0604030504040204" pitchFamily="34" charset="0"/>
              <a:ea typeface="Tahoma" panose="020B0604030504040204" pitchFamily="34" charset="0"/>
              <a:cs typeface="Tahoma" panose="020B0604030504040204" pitchFamily="34" charset="0"/>
            </a:endParaRPr>
          </a:p>
        </p:txBody>
      </p:sp>
      <p:grpSp>
        <p:nvGrpSpPr>
          <p:cNvPr id="19" name="Group 18">
            <a:extLst>
              <a:ext uri="{FF2B5EF4-FFF2-40B4-BE49-F238E27FC236}">
                <a16:creationId xmlns:a16="http://schemas.microsoft.com/office/drawing/2014/main" id="{C78CEA4F-D72A-C069-6A51-328B103CA0CA}"/>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7E473402-19FD-A5B0-5CB6-E5F3926D3828}"/>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879D1CAD-2EA2-9376-7B64-0C3AC590F651}"/>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B16F8906-918C-BE0B-A4AB-6A1D48150AC7}"/>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37509609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5D3755-C3E2-975E-DE68-CDECC4B526EC}"/>
              </a:ext>
            </a:extLst>
          </p:cNvPr>
          <p:cNvSpPr>
            <a:spLocks noGrp="1"/>
          </p:cNvSpPr>
          <p:nvPr>
            <p:ph type="title"/>
          </p:nvPr>
        </p:nvSpPr>
        <p:spPr>
          <a:xfrm>
            <a:off x="594360" y="102875"/>
            <a:ext cx="10873740" cy="1680205"/>
          </a:xfrm>
        </p:spPr>
        <p:txBody>
          <a:bodyPr/>
          <a:lstStyle/>
          <a:p>
            <a:r>
              <a:rPr lang="en-US" sz="2800" dirty="0">
                <a:effectLst/>
                <a:latin typeface="Tahoma" panose="020B0604030504040204" pitchFamily="34" charset="0"/>
                <a:ea typeface="Aptos" panose="020B0004020202020204" pitchFamily="34" charset="0"/>
              </a:rPr>
              <a:t>Search for your target audience and connect with them</a:t>
            </a:r>
            <a:endParaRPr lang="en-US" sz="2800" dirty="0"/>
          </a:p>
        </p:txBody>
      </p:sp>
      <p:sp>
        <p:nvSpPr>
          <p:cNvPr id="7" name="Text Placeholder 6">
            <a:extLst>
              <a:ext uri="{FF2B5EF4-FFF2-40B4-BE49-F238E27FC236}">
                <a16:creationId xmlns:a16="http://schemas.microsoft.com/office/drawing/2014/main" id="{F70BD87D-F7DA-961B-4024-A354DC87D168}"/>
              </a:ext>
            </a:extLst>
          </p:cNvPr>
          <p:cNvSpPr>
            <a:spLocks noGrp="1"/>
          </p:cNvSpPr>
          <p:nvPr>
            <p:ph sz="quarter" idx="13"/>
          </p:nvPr>
        </p:nvSpPr>
        <p:spPr>
          <a:xfrm>
            <a:off x="3139807" y="2299550"/>
            <a:ext cx="7810500" cy="4075495"/>
          </a:xfrm>
        </p:spPr>
        <p:txBody>
          <a:bodyPr>
            <a:noAutofit/>
          </a:bodyPr>
          <a:lstStyle/>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Hi,</a:t>
            </a:r>
            <a:r>
              <a:rPr lang="en-US" sz="1800" kern="100" dirty="0">
                <a:solidFill>
                  <a:srgbClr val="7030A0"/>
                </a:solidFill>
                <a:latin typeface="Tahoma" panose="020B0604030504040204" pitchFamily="34" charset="0"/>
                <a:ea typeface="Tahoma" panose="020B0604030504040204" pitchFamily="34" charset="0"/>
                <a:cs typeface="Tahoma" panose="020B0604030504040204" pitchFamily="34" charset="0"/>
              </a:rPr>
              <a:t> t</a:t>
            </a: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heir first name,</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 </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I came across your profile and noticed you like XYZ.  </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I started doing XYZ 5 years ago. </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What got you started in XYZ?</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Let’s Connect</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 </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Looking forward to connecting,</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Your name</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endParaRPr lang="en-US" sz="1800" dirty="0">
              <a:latin typeface="Tahoma" panose="020B0604030504040204" pitchFamily="34" charset="0"/>
              <a:ea typeface="Tahoma" panose="020B0604030504040204" pitchFamily="34" charset="0"/>
              <a:cs typeface="Tahoma" panose="020B0604030504040204" pitchFamily="34" charset="0"/>
            </a:endParaRPr>
          </a:p>
          <a:p>
            <a:endParaRPr lang="en-US" sz="1800" dirty="0">
              <a:latin typeface="Tahoma" panose="020B0604030504040204" pitchFamily="34" charset="0"/>
              <a:ea typeface="Tahoma" panose="020B0604030504040204" pitchFamily="34" charset="0"/>
              <a:cs typeface="Tahoma" panose="020B0604030504040204" pitchFamily="34" charset="0"/>
            </a:endParaRPr>
          </a:p>
        </p:txBody>
      </p:sp>
      <p:grpSp>
        <p:nvGrpSpPr>
          <p:cNvPr id="19" name="Group 18">
            <a:extLst>
              <a:ext uri="{FF2B5EF4-FFF2-40B4-BE49-F238E27FC236}">
                <a16:creationId xmlns:a16="http://schemas.microsoft.com/office/drawing/2014/main" id="{C78CEA4F-D72A-C069-6A51-328B103CA0CA}"/>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7E473402-19FD-A5B0-5CB6-E5F3926D3828}"/>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879D1CAD-2EA2-9376-7B64-0C3AC590F651}"/>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B16F8906-918C-BE0B-A4AB-6A1D48150AC7}"/>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15157964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5D3755-C3E2-975E-DE68-CDECC4B526EC}"/>
              </a:ext>
            </a:extLst>
          </p:cNvPr>
          <p:cNvSpPr>
            <a:spLocks noGrp="1"/>
          </p:cNvSpPr>
          <p:nvPr>
            <p:ph type="title"/>
          </p:nvPr>
        </p:nvSpPr>
        <p:spPr>
          <a:xfrm>
            <a:off x="594360" y="102875"/>
            <a:ext cx="10873740" cy="1680205"/>
          </a:xfrm>
        </p:spPr>
        <p:txBody>
          <a:bodyPr/>
          <a:lstStyle/>
          <a:p>
            <a:r>
              <a:rPr lang="en-US" sz="2800" dirty="0">
                <a:latin typeface="Tahoma" panose="020B0604030504040204" pitchFamily="34" charset="0"/>
                <a:ea typeface="Aptos" panose="020B0004020202020204" pitchFamily="34" charset="0"/>
              </a:rPr>
              <a:t>I</a:t>
            </a:r>
            <a:r>
              <a:rPr lang="en-US" sz="2800" dirty="0">
                <a:effectLst/>
                <a:latin typeface="Tahoma" panose="020B0604030504040204" pitchFamily="34" charset="0"/>
                <a:ea typeface="Aptos" panose="020B0004020202020204" pitchFamily="34" charset="0"/>
              </a:rPr>
              <a:t>nvite your connections to read your content</a:t>
            </a:r>
            <a:endParaRPr lang="en-US" sz="2800" dirty="0"/>
          </a:p>
        </p:txBody>
      </p:sp>
      <p:sp>
        <p:nvSpPr>
          <p:cNvPr id="7" name="Text Placeholder 6">
            <a:extLst>
              <a:ext uri="{FF2B5EF4-FFF2-40B4-BE49-F238E27FC236}">
                <a16:creationId xmlns:a16="http://schemas.microsoft.com/office/drawing/2014/main" id="{F70BD87D-F7DA-961B-4024-A354DC87D168}"/>
              </a:ext>
            </a:extLst>
          </p:cNvPr>
          <p:cNvSpPr>
            <a:spLocks noGrp="1"/>
          </p:cNvSpPr>
          <p:nvPr>
            <p:ph sz="quarter" idx="13"/>
          </p:nvPr>
        </p:nvSpPr>
        <p:spPr>
          <a:xfrm>
            <a:off x="2959226" y="2413254"/>
            <a:ext cx="7810500" cy="3700462"/>
          </a:xfrm>
        </p:spPr>
        <p:txBody>
          <a:bodyPr>
            <a:normAutofit/>
          </a:bodyPr>
          <a:lstStyle/>
          <a:p>
            <a:pPr marL="0" marR="0" indent="0">
              <a:lnSpc>
                <a:spcPct val="115000"/>
              </a:lnSpc>
              <a:spcBef>
                <a:spcPts val="0"/>
              </a:spcBef>
              <a:spcAft>
                <a:spcPts val="0"/>
              </a:spcAft>
              <a:buNone/>
            </a:pPr>
            <a:r>
              <a:rPr lang="en-US" sz="1800" kern="0" dirty="0">
                <a:solidFill>
                  <a:srgbClr val="7030A0"/>
                </a:solidFill>
                <a:effectLst/>
                <a:latin typeface="Tahoma" panose="020B0604030504040204" pitchFamily="34" charset="0"/>
                <a:ea typeface="Tahoma" panose="020B0604030504040204" pitchFamily="34" charset="0"/>
                <a:cs typeface="Tahoma" panose="020B0604030504040204" pitchFamily="34" charset="0"/>
              </a:rPr>
              <a:t>Hi, first name, </a:t>
            </a:r>
          </a:p>
          <a:p>
            <a:pPr marL="0" marR="0" indent="0">
              <a:lnSpc>
                <a:spcPct val="115000"/>
              </a:lnSpc>
              <a:spcBef>
                <a:spcPts val="0"/>
              </a:spcBef>
              <a:spcAft>
                <a:spcPts val="0"/>
              </a:spcAft>
              <a:buNone/>
            </a:pP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0"/>
              </a:spcAft>
              <a:buNone/>
            </a:pPr>
            <a:r>
              <a:rPr lang="en-US" sz="1800" kern="0" dirty="0">
                <a:solidFill>
                  <a:srgbClr val="7030A0"/>
                </a:solidFill>
                <a:effectLst/>
                <a:latin typeface="Tahoma" panose="020B0604030504040204" pitchFamily="34" charset="0"/>
                <a:ea typeface="Tahoma" panose="020B0604030504040204" pitchFamily="34" charset="0"/>
                <a:cs typeface="Tahoma" panose="020B0604030504040204" pitchFamily="34" charset="0"/>
              </a:rPr>
              <a:t>I wrote this article on how to (solve X problem). I would love your feedback on the content. Would you like a link to the article/video?</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0"/>
              </a:spcAft>
              <a:buNone/>
            </a:pPr>
            <a:r>
              <a:rPr lang="en-US" sz="1800" kern="0" dirty="0">
                <a:solidFill>
                  <a:srgbClr val="7030A0"/>
                </a:solidFill>
                <a:effectLst/>
                <a:latin typeface="Tahoma" panose="020B0604030504040204" pitchFamily="34" charset="0"/>
                <a:ea typeface="Tahoma" panose="020B0604030504040204" pitchFamily="34" charset="0"/>
                <a:cs typeface="Tahoma" panose="020B0604030504040204" pitchFamily="34" charset="0"/>
              </a:rPr>
              <a:t> </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0"/>
              </a:spcAft>
              <a:buNone/>
            </a:pPr>
            <a:r>
              <a:rPr lang="en-US" sz="1800" kern="0" dirty="0">
                <a:solidFill>
                  <a:srgbClr val="7030A0"/>
                </a:solidFill>
                <a:effectLst/>
                <a:latin typeface="Tahoma" panose="020B0604030504040204" pitchFamily="34" charset="0"/>
                <a:ea typeface="Tahoma" panose="020B0604030504040204" pitchFamily="34" charset="0"/>
                <a:cs typeface="Tahoma" panose="020B0604030504040204" pitchFamily="34" charset="0"/>
              </a:rPr>
              <a:t>Please let me know.</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0"/>
              </a:spcAft>
              <a:buNone/>
            </a:pPr>
            <a:r>
              <a:rPr lang="en-US" sz="1800" kern="0" dirty="0">
                <a:solidFill>
                  <a:srgbClr val="7030A0"/>
                </a:solidFill>
                <a:effectLst/>
                <a:latin typeface="Tahoma" panose="020B0604030504040204" pitchFamily="34" charset="0"/>
                <a:ea typeface="Tahoma" panose="020B0604030504040204" pitchFamily="34" charset="0"/>
                <a:cs typeface="Tahoma" panose="020B0604030504040204" pitchFamily="34" charset="0"/>
              </a:rPr>
              <a:t> </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0"/>
              </a:spcAft>
              <a:buNone/>
            </a:pPr>
            <a:r>
              <a:rPr lang="en-US" sz="1800" kern="0" dirty="0">
                <a:solidFill>
                  <a:srgbClr val="7030A0"/>
                </a:solidFill>
                <a:effectLst/>
                <a:latin typeface="Tahoma" panose="020B0604030504040204" pitchFamily="34" charset="0"/>
                <a:ea typeface="Tahoma" panose="020B0604030504040204" pitchFamily="34" charset="0"/>
                <a:cs typeface="Tahoma" panose="020B0604030504040204" pitchFamily="34" charset="0"/>
              </a:rPr>
              <a:t>Thanks,</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0"/>
              </a:spcAft>
              <a:buNone/>
            </a:pPr>
            <a:r>
              <a:rPr lang="en-US" sz="1800" kern="0" dirty="0">
                <a:solidFill>
                  <a:srgbClr val="7030A0"/>
                </a:solidFill>
                <a:effectLst/>
                <a:latin typeface="Tahoma" panose="020B0604030504040204" pitchFamily="34" charset="0"/>
                <a:ea typeface="Tahoma" panose="020B0604030504040204" pitchFamily="34" charset="0"/>
                <a:cs typeface="Tahoma" panose="020B0604030504040204" pitchFamily="34" charset="0"/>
              </a:rPr>
              <a:t>Your name</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endParaRPr lang="en-US" sz="1800" dirty="0">
              <a:latin typeface="Tahoma" panose="020B0604030504040204" pitchFamily="34" charset="0"/>
              <a:ea typeface="Tahoma" panose="020B0604030504040204" pitchFamily="34" charset="0"/>
              <a:cs typeface="Tahoma" panose="020B0604030504040204" pitchFamily="34" charset="0"/>
            </a:endParaRPr>
          </a:p>
          <a:p>
            <a:endParaRPr lang="en-US" sz="1800" dirty="0">
              <a:latin typeface="Tahoma" panose="020B0604030504040204" pitchFamily="34" charset="0"/>
              <a:ea typeface="Tahoma" panose="020B0604030504040204" pitchFamily="34" charset="0"/>
              <a:cs typeface="Tahoma" panose="020B0604030504040204" pitchFamily="34" charset="0"/>
            </a:endParaRPr>
          </a:p>
        </p:txBody>
      </p:sp>
      <p:grpSp>
        <p:nvGrpSpPr>
          <p:cNvPr id="19" name="Group 18">
            <a:extLst>
              <a:ext uri="{FF2B5EF4-FFF2-40B4-BE49-F238E27FC236}">
                <a16:creationId xmlns:a16="http://schemas.microsoft.com/office/drawing/2014/main" id="{C78CEA4F-D72A-C069-6A51-328B103CA0CA}"/>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7E473402-19FD-A5B0-5CB6-E5F3926D3828}"/>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879D1CAD-2EA2-9376-7B64-0C3AC590F651}"/>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B16F8906-918C-BE0B-A4AB-6A1D48150AC7}"/>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2348657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BDD2B-7F25-0123-9876-F5DEA981617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2F9807C-54BC-52F9-59DF-1DCFBFAF7A57}"/>
              </a:ext>
            </a:extLst>
          </p:cNvPr>
          <p:cNvSpPr>
            <a:spLocks noGrp="1"/>
          </p:cNvSpPr>
          <p:nvPr>
            <p:ph type="title"/>
          </p:nvPr>
        </p:nvSpPr>
        <p:spPr>
          <a:xfrm>
            <a:off x="594360" y="102875"/>
            <a:ext cx="10873740" cy="1680205"/>
          </a:xfrm>
        </p:spPr>
        <p:txBody>
          <a:bodyPr/>
          <a:lstStyle/>
          <a:p>
            <a:pPr marL="0" marR="0">
              <a:lnSpc>
                <a:spcPct val="115000"/>
              </a:lnSpc>
              <a:spcBef>
                <a:spcPts val="0"/>
              </a:spcBef>
              <a:spcAft>
                <a:spcPts val="800"/>
              </a:spcAft>
            </a:pPr>
            <a:r>
              <a:rPr lang="en-US" sz="2800" kern="100" dirty="0">
                <a:effectLst/>
                <a:latin typeface="Tahoma" panose="020B0604030504040204" pitchFamily="34" charset="0"/>
                <a:ea typeface="Aptos" panose="020B0004020202020204" pitchFamily="34" charset="0"/>
                <a:cs typeface="Times New Roman" panose="02020603050405020304" pitchFamily="18" charset="0"/>
              </a:rPr>
              <a:t>Seek Recommendations</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nvGrpSpPr>
          <p:cNvPr id="19" name="Group 18">
            <a:extLst>
              <a:ext uri="{FF2B5EF4-FFF2-40B4-BE49-F238E27FC236}">
                <a16:creationId xmlns:a16="http://schemas.microsoft.com/office/drawing/2014/main" id="{6CFD7F5E-8766-C1FA-6753-CE89B01145D8}"/>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74D15730-3AE8-9497-591D-E068F2D89299}"/>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1A8C7F41-DB04-2986-9AF0-7D1CFB2908A0}"/>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EF8494C8-13E1-CBC9-A2AC-3BA871367F0F}"/>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6" name="Picture 5" descr="A screenshot of a email&#10;&#10;AI-generated content may be incorrect.">
            <a:extLst>
              <a:ext uri="{FF2B5EF4-FFF2-40B4-BE49-F238E27FC236}">
                <a16:creationId xmlns:a16="http://schemas.microsoft.com/office/drawing/2014/main" id="{6C7AE2AF-51D4-755E-5D69-9439223B64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7605" y="1982498"/>
            <a:ext cx="6757035" cy="4772627"/>
          </a:xfrm>
          <a:prstGeom prst="rect">
            <a:avLst/>
          </a:prstGeom>
        </p:spPr>
      </p:pic>
    </p:spTree>
    <p:extLst>
      <p:ext uri="{BB962C8B-B14F-4D97-AF65-F5344CB8AC3E}">
        <p14:creationId xmlns:p14="http://schemas.microsoft.com/office/powerpoint/2010/main" val="9390710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788AF-8D80-789E-7364-5166BB10358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40F3718-6895-49E6-4A4F-4C278E9A4C7C}"/>
              </a:ext>
            </a:extLst>
          </p:cNvPr>
          <p:cNvSpPr>
            <a:spLocks noGrp="1"/>
          </p:cNvSpPr>
          <p:nvPr>
            <p:ph type="title"/>
          </p:nvPr>
        </p:nvSpPr>
        <p:spPr>
          <a:xfrm>
            <a:off x="594360" y="102875"/>
            <a:ext cx="10873740" cy="1680205"/>
          </a:xfrm>
        </p:spPr>
        <p:txBody>
          <a:bodyPr/>
          <a:lstStyle/>
          <a:p>
            <a:pPr marL="0" marR="0">
              <a:lnSpc>
                <a:spcPct val="115000"/>
              </a:lnSpc>
              <a:spcBef>
                <a:spcPts val="0"/>
              </a:spcBef>
              <a:spcAft>
                <a:spcPts val="800"/>
              </a:spcAft>
            </a:pPr>
            <a:r>
              <a:rPr lang="en-US" sz="2800" kern="100" dirty="0">
                <a:effectLst/>
                <a:latin typeface="Tahoma" panose="020B0604030504040204" pitchFamily="34" charset="0"/>
                <a:ea typeface="Aptos" panose="020B0004020202020204" pitchFamily="34" charset="0"/>
                <a:cs typeface="Times New Roman" panose="02020603050405020304" pitchFamily="18" charset="0"/>
              </a:rPr>
              <a:t>Regularly Update Your Profile</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510BD804-595D-8756-7142-A00F6AAF821D}"/>
              </a:ext>
            </a:extLst>
          </p:cNvPr>
          <p:cNvSpPr>
            <a:spLocks noGrp="1"/>
          </p:cNvSpPr>
          <p:nvPr>
            <p:ph sz="quarter" idx="13"/>
          </p:nvPr>
        </p:nvSpPr>
        <p:spPr>
          <a:xfrm>
            <a:off x="2423710" y="2611744"/>
            <a:ext cx="8564330" cy="2962791"/>
          </a:xfrm>
        </p:spPr>
        <p:txBody>
          <a:bodyPr>
            <a:normAutofit/>
          </a:bodyPr>
          <a:lstStyle/>
          <a:p>
            <a:pPr marL="0" indent="0" eaLnBrk="1" hangingPunct="1">
              <a:lnSpc>
                <a:spcPct val="150000"/>
              </a:lnSpc>
              <a:spcBef>
                <a:spcPct val="0"/>
              </a:spcBef>
              <a:buNone/>
            </a:pPr>
            <a:r>
              <a:rPr lang="en-US" sz="2400" dirty="0">
                <a:effectLst/>
                <a:latin typeface="Tahoma" panose="020B0604030504040204" pitchFamily="34" charset="0"/>
                <a:ea typeface="Aptos" panose="020B0004020202020204" pitchFamily="34" charset="0"/>
              </a:rPr>
              <a:t>Keep your profile current by adding new experiences, certifications, or skills. Regular updates signal to your network that you are active and continually developing professionally. </a:t>
            </a:r>
            <a:endParaRPr lang="en-US" sz="2400" dirty="0">
              <a:latin typeface="Tahoma" panose="020B0604030504040204" pitchFamily="34" charset="0"/>
              <a:ea typeface="Tahoma" panose="020B0604030504040204" pitchFamily="34" charset="0"/>
              <a:cs typeface="Tahoma" panose="020B0604030504040204" pitchFamily="34" charset="0"/>
            </a:endParaRPr>
          </a:p>
        </p:txBody>
      </p:sp>
      <p:grpSp>
        <p:nvGrpSpPr>
          <p:cNvPr id="19" name="Group 18">
            <a:extLst>
              <a:ext uri="{FF2B5EF4-FFF2-40B4-BE49-F238E27FC236}">
                <a16:creationId xmlns:a16="http://schemas.microsoft.com/office/drawing/2014/main" id="{A5B7642A-3E8B-26EB-2F38-A916EDD1A8F6}"/>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BE5F5E14-9E25-B8A0-1E22-96FEFD035938}"/>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8FF11A09-F106-ECAC-199F-73C8961D0FF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89B88B8C-566B-768E-E2C8-274F05B4445A}"/>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6627337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8D79E-A1F0-3741-6DBF-FA4D1E0213B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6AF9A33-D2FF-735F-3FB1-06AE632A3406}"/>
              </a:ext>
            </a:extLst>
          </p:cNvPr>
          <p:cNvSpPr>
            <a:spLocks noGrp="1"/>
          </p:cNvSpPr>
          <p:nvPr>
            <p:ph type="title"/>
          </p:nvPr>
        </p:nvSpPr>
        <p:spPr>
          <a:xfrm>
            <a:off x="594360" y="102875"/>
            <a:ext cx="10873740" cy="1680205"/>
          </a:xfrm>
        </p:spPr>
        <p:txBody>
          <a:bodyPr/>
          <a:lstStyle/>
          <a:p>
            <a:pPr marL="0" marR="0">
              <a:lnSpc>
                <a:spcPct val="115000"/>
              </a:lnSpc>
              <a:spcBef>
                <a:spcPts val="0"/>
              </a:spcBef>
              <a:spcAft>
                <a:spcPts val="800"/>
              </a:spcAft>
            </a:pPr>
            <a:r>
              <a:rPr lang="en-US" sz="2800" kern="100" dirty="0">
                <a:effectLst/>
                <a:latin typeface="Tahoma" panose="020B0604030504040204" pitchFamily="34" charset="0"/>
                <a:ea typeface="Aptos" panose="020B0004020202020204" pitchFamily="34" charset="0"/>
                <a:cs typeface="Times New Roman" panose="02020603050405020304" pitchFamily="18" charset="0"/>
              </a:rPr>
              <a:t>Leverage </a:t>
            </a:r>
            <a:r>
              <a:rPr lang="en-US" sz="2800" kern="100" dirty="0">
                <a:latin typeface="Tahoma" panose="020B0604030504040204" pitchFamily="34" charset="0"/>
                <a:ea typeface="Aptos" panose="020B0004020202020204" pitchFamily="34" charset="0"/>
                <a:cs typeface="Times New Roman" panose="02020603050405020304" pitchFamily="18" charset="0"/>
              </a:rPr>
              <a:t>Multimedia Content</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nvGrpSpPr>
          <p:cNvPr id="19" name="Group 18">
            <a:extLst>
              <a:ext uri="{FF2B5EF4-FFF2-40B4-BE49-F238E27FC236}">
                <a16:creationId xmlns:a16="http://schemas.microsoft.com/office/drawing/2014/main" id="{FF7D23A6-8FB4-8B09-E22D-80AB49C77517}"/>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CDEF80F5-7273-83A1-C80B-2D12603CDB19}"/>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04AE1CDC-4612-9C1C-C713-C747319B47BA}"/>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0980CBB7-C153-B690-8FC5-4ECB26AFDE6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6" name="Picture 5" descr="A screenshot of a social media post&#10;&#10;AI-generated content may be incorrect.">
            <a:extLst>
              <a:ext uri="{FF2B5EF4-FFF2-40B4-BE49-F238E27FC236}">
                <a16:creationId xmlns:a16="http://schemas.microsoft.com/office/drawing/2014/main" id="{B5A3B229-6077-D11D-7757-49B8714179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0750" y="563865"/>
            <a:ext cx="4587350" cy="6191260"/>
          </a:xfrm>
          <a:prstGeom prst="rect">
            <a:avLst/>
          </a:prstGeom>
        </p:spPr>
      </p:pic>
    </p:spTree>
    <p:extLst>
      <p:ext uri="{BB962C8B-B14F-4D97-AF65-F5344CB8AC3E}">
        <p14:creationId xmlns:p14="http://schemas.microsoft.com/office/powerpoint/2010/main" val="23133258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F825B-A922-9B45-38FE-FE22F6CE3C9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4B579A5-0FFB-910F-16A3-AF0ED5B2BA2B}"/>
              </a:ext>
            </a:extLst>
          </p:cNvPr>
          <p:cNvSpPr>
            <a:spLocks noGrp="1"/>
          </p:cNvSpPr>
          <p:nvPr>
            <p:ph type="title"/>
          </p:nvPr>
        </p:nvSpPr>
        <p:spPr>
          <a:xfrm>
            <a:off x="594360" y="102875"/>
            <a:ext cx="10873740" cy="1680205"/>
          </a:xfrm>
        </p:spPr>
        <p:txBody>
          <a:bodyPr/>
          <a:lstStyle/>
          <a:p>
            <a:pPr marL="0" marR="0">
              <a:lnSpc>
                <a:spcPct val="115000"/>
              </a:lnSpc>
              <a:spcBef>
                <a:spcPts val="0"/>
              </a:spcBef>
              <a:spcAft>
                <a:spcPts val="800"/>
              </a:spcAft>
            </a:pPr>
            <a:r>
              <a:rPr lang="en-US" sz="2800" kern="100" dirty="0">
                <a:effectLst/>
                <a:latin typeface="Tahoma" panose="020B0604030504040204" pitchFamily="34" charset="0"/>
                <a:ea typeface="Aptos" panose="020B0004020202020204" pitchFamily="34" charset="0"/>
                <a:cs typeface="Times New Roman" panose="02020603050405020304" pitchFamily="18" charset="0"/>
              </a:rPr>
              <a:t>For Business</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nvGrpSpPr>
          <p:cNvPr id="19" name="Group 18">
            <a:extLst>
              <a:ext uri="{FF2B5EF4-FFF2-40B4-BE49-F238E27FC236}">
                <a16:creationId xmlns:a16="http://schemas.microsoft.com/office/drawing/2014/main" id="{72C8AFD6-A445-4003-02E5-C18B6E837083}"/>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FA165632-FDF6-F380-D308-1AEDF9CD059A}"/>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304A4E08-CD07-3414-373A-B589367BD9F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9602FF11-3306-506D-5A73-9F1214A1F4A5}"/>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6" name="Picture 5" descr="A screenshot of a computer&#10;&#10;AI-generated content may be incorrect.">
            <a:extLst>
              <a:ext uri="{FF2B5EF4-FFF2-40B4-BE49-F238E27FC236}">
                <a16:creationId xmlns:a16="http://schemas.microsoft.com/office/drawing/2014/main" id="{367CA144-AF5A-7DB4-D293-F338339C0400}"/>
              </a:ext>
            </a:extLst>
          </p:cNvPr>
          <p:cNvPicPr>
            <a:picLocks noChangeAspect="1"/>
          </p:cNvPicPr>
          <p:nvPr/>
        </p:nvPicPr>
        <p:blipFill>
          <a:blip r:embed="rId3">
            <a:extLst>
              <a:ext uri="{28A0092B-C50C-407E-A947-70E740481C1C}">
                <a14:useLocalDpi xmlns:a14="http://schemas.microsoft.com/office/drawing/2010/main" val="0"/>
              </a:ext>
            </a:extLst>
          </a:blip>
          <a:srcRect l="31232"/>
          <a:stretch/>
        </p:blipFill>
        <p:spPr>
          <a:xfrm>
            <a:off x="5852160" y="479953"/>
            <a:ext cx="5368988" cy="6191250"/>
          </a:xfrm>
          <a:prstGeom prst="rect">
            <a:avLst/>
          </a:prstGeom>
        </p:spPr>
      </p:pic>
    </p:spTree>
    <p:extLst>
      <p:ext uri="{BB962C8B-B14F-4D97-AF65-F5344CB8AC3E}">
        <p14:creationId xmlns:p14="http://schemas.microsoft.com/office/powerpoint/2010/main" val="27767472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66533-892B-ED09-E773-AA3DF5BE9F8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96997AA-F4B4-3BE1-62C2-8D3BE2ABCF09}"/>
              </a:ext>
            </a:extLst>
          </p:cNvPr>
          <p:cNvSpPr>
            <a:spLocks noGrp="1"/>
          </p:cNvSpPr>
          <p:nvPr>
            <p:ph type="title"/>
          </p:nvPr>
        </p:nvSpPr>
        <p:spPr>
          <a:xfrm>
            <a:off x="594360" y="102875"/>
            <a:ext cx="10873740" cy="1680205"/>
          </a:xfrm>
        </p:spPr>
        <p:txBody>
          <a:bodyPr/>
          <a:lstStyle/>
          <a:p>
            <a:pPr marL="0" marR="0">
              <a:lnSpc>
                <a:spcPct val="115000"/>
              </a:lnSpc>
              <a:spcBef>
                <a:spcPts val="0"/>
              </a:spcBef>
              <a:spcAft>
                <a:spcPts val="800"/>
              </a:spcAft>
            </a:pPr>
            <a:r>
              <a:rPr lang="en-US" sz="2800" kern="100" dirty="0">
                <a:effectLst/>
                <a:latin typeface="Tahoma" panose="020B0604030504040204" pitchFamily="34" charset="0"/>
                <a:ea typeface="Aptos" panose="020B0004020202020204" pitchFamily="34" charset="0"/>
                <a:cs typeface="Times New Roman" panose="02020603050405020304" pitchFamily="18" charset="0"/>
              </a:rPr>
              <a:t>Get into Targeted Groups</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nvGrpSpPr>
          <p:cNvPr id="19" name="Group 18">
            <a:extLst>
              <a:ext uri="{FF2B5EF4-FFF2-40B4-BE49-F238E27FC236}">
                <a16:creationId xmlns:a16="http://schemas.microsoft.com/office/drawing/2014/main" id="{9866C0E4-8410-E3ED-D1C5-0EEFE1AACDAE}"/>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F5DB0B1A-9A19-BCF1-1CEB-D5C678A3FA2E}"/>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75CAA4BA-70D2-D4DC-DD85-4A378302205F}"/>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AB3DDBC0-D273-9EBA-8C14-AD0219238192}"/>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6" name="Picture 5" descr="A screenshot of a phone&#10;&#10;AI-generated content may be incorrect.">
            <a:extLst>
              <a:ext uri="{FF2B5EF4-FFF2-40B4-BE49-F238E27FC236}">
                <a16:creationId xmlns:a16="http://schemas.microsoft.com/office/drawing/2014/main" id="{03620681-DCC8-88A1-E7DB-321266B2AC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9604" y="396240"/>
            <a:ext cx="5144919" cy="5841551"/>
          </a:xfrm>
          <a:prstGeom prst="rect">
            <a:avLst/>
          </a:prstGeom>
        </p:spPr>
      </p:pic>
    </p:spTree>
    <p:extLst>
      <p:ext uri="{BB962C8B-B14F-4D97-AF65-F5344CB8AC3E}">
        <p14:creationId xmlns:p14="http://schemas.microsoft.com/office/powerpoint/2010/main" val="7358679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5D3755-C3E2-975E-DE68-CDECC4B526EC}"/>
              </a:ext>
            </a:extLst>
          </p:cNvPr>
          <p:cNvSpPr>
            <a:spLocks noGrp="1"/>
          </p:cNvSpPr>
          <p:nvPr>
            <p:ph type="title"/>
          </p:nvPr>
        </p:nvSpPr>
        <p:spPr>
          <a:xfrm>
            <a:off x="594360" y="904301"/>
            <a:ext cx="10873740" cy="906780"/>
          </a:xfrm>
        </p:spPr>
        <p:txBody>
          <a:bodyPr/>
          <a:lstStyle/>
          <a:p>
            <a:pPr marL="0" marR="0">
              <a:lnSpc>
                <a:spcPct val="115000"/>
              </a:lnSpc>
              <a:spcBef>
                <a:spcPts val="0"/>
              </a:spcBef>
              <a:spcAft>
                <a:spcPts val="800"/>
              </a:spcAft>
            </a:pPr>
            <a:r>
              <a:rPr lang="en-US" sz="2800" kern="100" dirty="0">
                <a:latin typeface="Tahoma" panose="020B0604030504040204" pitchFamily="34" charset="0"/>
                <a:ea typeface="Tahoma" panose="020B0604030504040204" pitchFamily="34" charset="0"/>
                <a:cs typeface="Tahoma" panose="020B0604030504040204" pitchFamily="34" charset="0"/>
              </a:rPr>
              <a:t>Connect with </a:t>
            </a:r>
            <a:r>
              <a:rPr lang="en-US" sz="2800" kern="100" dirty="0">
                <a:effectLst/>
                <a:latin typeface="Tahoma" panose="020B0604030504040204" pitchFamily="34" charset="0"/>
                <a:ea typeface="Tahoma" panose="020B0604030504040204" pitchFamily="34" charset="0"/>
                <a:cs typeface="Tahoma" panose="020B0604030504040204" pitchFamily="34" charset="0"/>
              </a:rPr>
              <a:t>your target audience that are in the same groups as you</a:t>
            </a:r>
          </a:p>
        </p:txBody>
      </p:sp>
      <p:sp>
        <p:nvSpPr>
          <p:cNvPr id="7" name="Text Placeholder 6">
            <a:extLst>
              <a:ext uri="{FF2B5EF4-FFF2-40B4-BE49-F238E27FC236}">
                <a16:creationId xmlns:a16="http://schemas.microsoft.com/office/drawing/2014/main" id="{F70BD87D-F7DA-961B-4024-A354DC87D168}"/>
              </a:ext>
            </a:extLst>
          </p:cNvPr>
          <p:cNvSpPr>
            <a:spLocks noGrp="1"/>
          </p:cNvSpPr>
          <p:nvPr>
            <p:ph sz="quarter" idx="13"/>
          </p:nvPr>
        </p:nvSpPr>
        <p:spPr>
          <a:xfrm>
            <a:off x="3095740" y="2523609"/>
            <a:ext cx="7810500" cy="3700462"/>
          </a:xfrm>
        </p:spPr>
        <p:txBody>
          <a:bodyPr>
            <a:normAutofit/>
          </a:bodyPr>
          <a:lstStyle/>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Hi, their first name,</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800"/>
              </a:spcAft>
              <a:buNone/>
            </a:pP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I noticed we are both in the ABC Group, and it seems we have a few interests and connections in common. I’m expanding my professional network and would love to connect with you, so we can keep in touch.</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 </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Looking forward to connecting,</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Your name</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endParaRPr lang="en-US" sz="1800" dirty="0">
              <a:latin typeface="Tahoma" panose="020B0604030504040204" pitchFamily="34" charset="0"/>
              <a:ea typeface="Tahoma" panose="020B0604030504040204" pitchFamily="34" charset="0"/>
              <a:cs typeface="Tahoma" panose="020B0604030504040204" pitchFamily="34" charset="0"/>
            </a:endParaRPr>
          </a:p>
          <a:p>
            <a:endParaRPr lang="en-US" sz="1800" dirty="0">
              <a:latin typeface="Tahoma" panose="020B0604030504040204" pitchFamily="34" charset="0"/>
              <a:ea typeface="Tahoma" panose="020B0604030504040204" pitchFamily="34" charset="0"/>
              <a:cs typeface="Tahoma" panose="020B0604030504040204" pitchFamily="34" charset="0"/>
            </a:endParaRPr>
          </a:p>
        </p:txBody>
      </p:sp>
      <p:grpSp>
        <p:nvGrpSpPr>
          <p:cNvPr id="19" name="Group 18">
            <a:extLst>
              <a:ext uri="{FF2B5EF4-FFF2-40B4-BE49-F238E27FC236}">
                <a16:creationId xmlns:a16="http://schemas.microsoft.com/office/drawing/2014/main" id="{C78CEA4F-D72A-C069-6A51-328B103CA0CA}"/>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7E473402-19FD-A5B0-5CB6-E5F3926D3828}"/>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879D1CAD-2EA2-9376-7B64-0C3AC590F651}"/>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B16F8906-918C-BE0B-A4AB-6A1D48150AC7}"/>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28298510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5D3755-C3E2-975E-DE68-CDECC4B526EC}"/>
              </a:ext>
            </a:extLst>
          </p:cNvPr>
          <p:cNvSpPr>
            <a:spLocks noGrp="1"/>
          </p:cNvSpPr>
          <p:nvPr>
            <p:ph type="title"/>
          </p:nvPr>
        </p:nvSpPr>
        <p:spPr>
          <a:xfrm>
            <a:off x="484177" y="208117"/>
            <a:ext cx="10873740" cy="1680205"/>
          </a:xfrm>
        </p:spPr>
        <p:txBody>
          <a:bodyPr/>
          <a:lstStyle/>
          <a:p>
            <a:r>
              <a:rPr lang="en-US" sz="2800" dirty="0">
                <a:latin typeface="Tahoma" panose="020B0604030504040204" pitchFamily="34" charset="0"/>
                <a:ea typeface="Aptos" panose="020B0004020202020204" pitchFamily="34" charset="0"/>
              </a:rPr>
              <a:t>S</a:t>
            </a:r>
            <a:r>
              <a:rPr lang="en-US" sz="2800" dirty="0">
                <a:effectLst/>
                <a:latin typeface="Tahoma" panose="020B0604030504040204" pitchFamily="34" charset="0"/>
                <a:ea typeface="Aptos" panose="020B0004020202020204" pitchFamily="34" charset="0"/>
              </a:rPr>
              <a:t>earch for a company or industry that is your target audience and connect with them.</a:t>
            </a:r>
            <a:endParaRPr lang="en-US" sz="2800" dirty="0"/>
          </a:p>
        </p:txBody>
      </p:sp>
      <p:sp>
        <p:nvSpPr>
          <p:cNvPr id="7" name="Text Placeholder 6">
            <a:extLst>
              <a:ext uri="{FF2B5EF4-FFF2-40B4-BE49-F238E27FC236}">
                <a16:creationId xmlns:a16="http://schemas.microsoft.com/office/drawing/2014/main" id="{F70BD87D-F7DA-961B-4024-A354DC87D168}"/>
              </a:ext>
            </a:extLst>
          </p:cNvPr>
          <p:cNvSpPr>
            <a:spLocks noGrp="1"/>
          </p:cNvSpPr>
          <p:nvPr>
            <p:ph sz="quarter" idx="13"/>
          </p:nvPr>
        </p:nvSpPr>
        <p:spPr>
          <a:xfrm>
            <a:off x="2959226" y="2523609"/>
            <a:ext cx="7810500" cy="3700462"/>
          </a:xfrm>
        </p:spPr>
        <p:txBody>
          <a:bodyPr>
            <a:normAutofit/>
          </a:bodyPr>
          <a:lstStyle/>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Hello, their first name,</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800"/>
              </a:spcAft>
              <a:buNone/>
            </a:pP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I see we are in the same industry, and it seems we have a few interests and connections in common. I’m expanding my professional network and would love to connect with you, so we can keep in touch.</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 </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Looking forward to connecting,</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Your name</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endParaRPr lang="en-US" sz="1800" dirty="0">
              <a:latin typeface="Tahoma" panose="020B0604030504040204" pitchFamily="34" charset="0"/>
              <a:ea typeface="Tahoma" panose="020B0604030504040204" pitchFamily="34" charset="0"/>
              <a:cs typeface="Tahoma" panose="020B0604030504040204" pitchFamily="34" charset="0"/>
            </a:endParaRPr>
          </a:p>
          <a:p>
            <a:endParaRPr lang="en-US" sz="1800" dirty="0">
              <a:latin typeface="Tahoma" panose="020B0604030504040204" pitchFamily="34" charset="0"/>
              <a:ea typeface="Tahoma" panose="020B0604030504040204" pitchFamily="34" charset="0"/>
              <a:cs typeface="Tahoma" panose="020B0604030504040204" pitchFamily="34" charset="0"/>
            </a:endParaRPr>
          </a:p>
        </p:txBody>
      </p:sp>
      <p:grpSp>
        <p:nvGrpSpPr>
          <p:cNvPr id="19" name="Group 18">
            <a:extLst>
              <a:ext uri="{FF2B5EF4-FFF2-40B4-BE49-F238E27FC236}">
                <a16:creationId xmlns:a16="http://schemas.microsoft.com/office/drawing/2014/main" id="{C78CEA4F-D72A-C069-6A51-328B103CA0CA}"/>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7E473402-19FD-A5B0-5CB6-E5F3926D3828}"/>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879D1CAD-2EA2-9376-7B64-0C3AC590F651}"/>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B16F8906-918C-BE0B-A4AB-6A1D48150AC7}"/>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14789190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5D3755-C3E2-975E-DE68-CDECC4B526EC}"/>
              </a:ext>
            </a:extLst>
          </p:cNvPr>
          <p:cNvSpPr>
            <a:spLocks noGrp="1"/>
          </p:cNvSpPr>
          <p:nvPr>
            <p:ph type="title"/>
          </p:nvPr>
        </p:nvSpPr>
        <p:spPr>
          <a:xfrm>
            <a:off x="594360" y="102875"/>
            <a:ext cx="10873740" cy="1680205"/>
          </a:xfrm>
        </p:spPr>
        <p:txBody>
          <a:bodyPr/>
          <a:lstStyle/>
          <a:p>
            <a:r>
              <a:rPr lang="en-US" sz="2800" dirty="0">
                <a:effectLst/>
                <a:latin typeface="Tahoma" panose="020B0604030504040204" pitchFamily="34" charset="0"/>
                <a:ea typeface="Aptos" panose="020B0004020202020204" pitchFamily="34" charset="0"/>
              </a:rPr>
              <a:t>Connect with people that comment on your posts and connect with them</a:t>
            </a:r>
            <a:endParaRPr lang="en-US" sz="2800" dirty="0"/>
          </a:p>
        </p:txBody>
      </p:sp>
      <p:sp>
        <p:nvSpPr>
          <p:cNvPr id="7" name="Text Placeholder 6">
            <a:extLst>
              <a:ext uri="{FF2B5EF4-FFF2-40B4-BE49-F238E27FC236}">
                <a16:creationId xmlns:a16="http://schemas.microsoft.com/office/drawing/2014/main" id="{F70BD87D-F7DA-961B-4024-A354DC87D168}"/>
              </a:ext>
            </a:extLst>
          </p:cNvPr>
          <p:cNvSpPr>
            <a:spLocks noGrp="1"/>
          </p:cNvSpPr>
          <p:nvPr>
            <p:ph sz="quarter" idx="13"/>
          </p:nvPr>
        </p:nvSpPr>
        <p:spPr>
          <a:xfrm>
            <a:off x="2959226" y="2281237"/>
            <a:ext cx="7810500" cy="4284815"/>
          </a:xfrm>
        </p:spPr>
        <p:txBody>
          <a:bodyPr>
            <a:noAutofit/>
          </a:bodyPr>
          <a:lstStyle/>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Hi, their first name,</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 </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Thanks for commenting on my post about ABC. </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800"/>
              </a:spcAft>
              <a:buNone/>
            </a:pPr>
            <a:endPar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It seems we have a few interests and connections in common. I’m expanding my professional network and would love to connect with you, so we can keep in touch.</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 </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Looking forward to connecting,</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pPr marL="0" marR="0" indent="0">
              <a:lnSpc>
                <a:spcPct val="115000"/>
              </a:lnSpc>
              <a:spcBef>
                <a:spcPts val="0"/>
              </a:spcBef>
              <a:spcAft>
                <a:spcPts val="800"/>
              </a:spcAft>
              <a:buNone/>
            </a:pPr>
            <a:r>
              <a:rPr lang="en-US" sz="1800" kern="100" dirty="0">
                <a:solidFill>
                  <a:srgbClr val="7030A0"/>
                </a:solidFill>
                <a:effectLst/>
                <a:latin typeface="Tahoma" panose="020B0604030504040204" pitchFamily="34" charset="0"/>
                <a:ea typeface="Tahoma" panose="020B0604030504040204" pitchFamily="34" charset="0"/>
                <a:cs typeface="Tahoma" panose="020B0604030504040204" pitchFamily="34" charset="0"/>
              </a:rPr>
              <a:t>Your name</a:t>
            </a:r>
            <a:endParaRPr lang="en-US" sz="1800" kern="100" dirty="0">
              <a:effectLst/>
              <a:latin typeface="Tahoma" panose="020B0604030504040204" pitchFamily="34" charset="0"/>
              <a:ea typeface="Tahoma" panose="020B0604030504040204" pitchFamily="34" charset="0"/>
              <a:cs typeface="Tahoma" panose="020B0604030504040204" pitchFamily="34" charset="0"/>
            </a:endParaRPr>
          </a:p>
          <a:p>
            <a:endParaRPr lang="en-US" sz="1800" dirty="0">
              <a:latin typeface="Tahoma" panose="020B0604030504040204" pitchFamily="34" charset="0"/>
              <a:ea typeface="Tahoma" panose="020B0604030504040204" pitchFamily="34" charset="0"/>
              <a:cs typeface="Tahoma" panose="020B0604030504040204" pitchFamily="34" charset="0"/>
            </a:endParaRPr>
          </a:p>
          <a:p>
            <a:endParaRPr lang="en-US" sz="1800" dirty="0">
              <a:latin typeface="Tahoma" panose="020B0604030504040204" pitchFamily="34" charset="0"/>
              <a:ea typeface="Tahoma" panose="020B0604030504040204" pitchFamily="34" charset="0"/>
              <a:cs typeface="Tahoma" panose="020B0604030504040204" pitchFamily="34" charset="0"/>
            </a:endParaRPr>
          </a:p>
        </p:txBody>
      </p:sp>
      <p:grpSp>
        <p:nvGrpSpPr>
          <p:cNvPr id="19" name="Group 18">
            <a:extLst>
              <a:ext uri="{FF2B5EF4-FFF2-40B4-BE49-F238E27FC236}">
                <a16:creationId xmlns:a16="http://schemas.microsoft.com/office/drawing/2014/main" id="{C78CEA4F-D72A-C069-6A51-328B103CA0CA}"/>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7E473402-19FD-A5B0-5CB6-E5F3926D3828}"/>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879D1CAD-2EA2-9376-7B64-0C3AC590F651}"/>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B16F8906-918C-BE0B-A4AB-6A1D48150AC7}"/>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17972720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E8F40-0988-3E0C-D158-C73EAD29026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50E821A-0732-1538-E35B-3696A7BA2B04}"/>
              </a:ext>
            </a:extLst>
          </p:cNvPr>
          <p:cNvSpPr>
            <a:spLocks noGrp="1"/>
          </p:cNvSpPr>
          <p:nvPr>
            <p:ph type="title"/>
          </p:nvPr>
        </p:nvSpPr>
        <p:spPr>
          <a:xfrm>
            <a:off x="594360" y="102875"/>
            <a:ext cx="10873740" cy="1680205"/>
          </a:xfrm>
        </p:spPr>
        <p:txBody>
          <a:bodyPr/>
          <a:lstStyle/>
          <a:p>
            <a:pPr marL="0" marR="0">
              <a:lnSpc>
                <a:spcPct val="115000"/>
              </a:lnSpc>
              <a:spcBef>
                <a:spcPts val="0"/>
              </a:spcBef>
              <a:spcAft>
                <a:spcPts val="800"/>
              </a:spcAft>
            </a:pPr>
            <a:r>
              <a:rPr lang="en-US" sz="2800" kern="100" dirty="0">
                <a:effectLst/>
                <a:latin typeface="Tahoma" panose="020B0604030504040204" pitchFamily="34" charset="0"/>
                <a:ea typeface="Aptos" panose="020B0004020202020204" pitchFamily="34" charset="0"/>
                <a:cs typeface="Times New Roman" panose="02020603050405020304" pitchFamily="18" charset="0"/>
              </a:rPr>
              <a:t>When to Post</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968DB24B-1D6A-C27D-0350-3F82B12146AD}"/>
              </a:ext>
            </a:extLst>
          </p:cNvPr>
          <p:cNvSpPr>
            <a:spLocks noGrp="1"/>
          </p:cNvSpPr>
          <p:nvPr>
            <p:ph sz="quarter" idx="13"/>
          </p:nvPr>
        </p:nvSpPr>
        <p:spPr>
          <a:xfrm>
            <a:off x="2423710" y="2418736"/>
            <a:ext cx="8168090" cy="2962791"/>
          </a:xfrm>
        </p:spPr>
        <p:txBody>
          <a:bodyPr>
            <a:noAutofit/>
          </a:bodyPr>
          <a:lstStyle/>
          <a:p>
            <a:pPr marL="0" indent="0" eaLnBrk="1" hangingPunct="1">
              <a:lnSpc>
                <a:spcPct val="150000"/>
              </a:lnSpc>
              <a:spcBef>
                <a:spcPct val="0"/>
              </a:spcBef>
              <a:buNone/>
            </a:pPr>
            <a:r>
              <a:rPr lang="en-US" sz="2800" b="0" i="0" dirty="0">
                <a:solidFill>
                  <a:srgbClr val="001D35"/>
                </a:solidFill>
                <a:effectLst/>
                <a:latin typeface="Google Sans"/>
              </a:rPr>
              <a:t>For maximizing engagement on LinkedIn, focus on posting during weekdays, particularly Tuesdays, Wednesdays, and Thursdays, between 8 a.m. and 2 p.m., with peak engagement around 11 a.m. to 12 p.m. </a:t>
            </a:r>
            <a:endParaRPr lang="en-US" sz="2800" dirty="0">
              <a:latin typeface="Tahoma" panose="020B0604030504040204" pitchFamily="34" charset="0"/>
              <a:ea typeface="Tahoma" panose="020B0604030504040204" pitchFamily="34" charset="0"/>
              <a:cs typeface="Tahoma" panose="020B0604030504040204" pitchFamily="34" charset="0"/>
            </a:endParaRPr>
          </a:p>
        </p:txBody>
      </p:sp>
      <p:grpSp>
        <p:nvGrpSpPr>
          <p:cNvPr id="19" name="Group 18">
            <a:extLst>
              <a:ext uri="{FF2B5EF4-FFF2-40B4-BE49-F238E27FC236}">
                <a16:creationId xmlns:a16="http://schemas.microsoft.com/office/drawing/2014/main" id="{0F71CE22-7FC7-79A5-2D12-26F6C33C0B58}"/>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CFE66B13-95AF-0466-F2E0-53EF0C8AA7E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C0D025D5-A2AC-D726-F4C2-A262EBFCF490}"/>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BC010F53-C812-EBBB-92F8-D5973297190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24534647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5D3755-C3E2-975E-DE68-CDECC4B526EC}"/>
              </a:ext>
            </a:extLst>
          </p:cNvPr>
          <p:cNvSpPr>
            <a:spLocks noGrp="1"/>
          </p:cNvSpPr>
          <p:nvPr>
            <p:ph type="title"/>
          </p:nvPr>
        </p:nvSpPr>
        <p:spPr>
          <a:xfrm>
            <a:off x="594360" y="102875"/>
            <a:ext cx="10873740" cy="1680205"/>
          </a:xfrm>
        </p:spPr>
        <p:txBody>
          <a:bodyPr/>
          <a:lstStyle/>
          <a:p>
            <a:pPr marL="0" marR="0">
              <a:lnSpc>
                <a:spcPct val="115000"/>
              </a:lnSpc>
              <a:spcBef>
                <a:spcPts val="0"/>
              </a:spcBef>
              <a:spcAft>
                <a:spcPts val="800"/>
              </a:spcAft>
            </a:pPr>
            <a:r>
              <a:rPr lang="en-US" sz="2800" kern="100" dirty="0">
                <a:latin typeface="Tahoma" panose="020B0604030504040204" pitchFamily="34" charset="0"/>
                <a:ea typeface="Aptos" panose="020B0004020202020204" pitchFamily="34" charset="0"/>
                <a:cs typeface="Times New Roman" panose="02020603050405020304" pitchFamily="18" charset="0"/>
              </a:rPr>
              <a:t>S</a:t>
            </a:r>
            <a:r>
              <a:rPr lang="en-US" sz="2800" kern="100" dirty="0">
                <a:effectLst/>
                <a:latin typeface="Tahoma" panose="020B0604030504040204" pitchFamily="34" charset="0"/>
                <a:ea typeface="Aptos" panose="020B0004020202020204" pitchFamily="34" charset="0"/>
                <a:cs typeface="Times New Roman" panose="02020603050405020304" pitchFamily="18" charset="0"/>
              </a:rPr>
              <a:t>imple tips to be highly successful on LinkedIn</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F70BD87D-F7DA-961B-4024-A354DC87D168}"/>
              </a:ext>
            </a:extLst>
          </p:cNvPr>
          <p:cNvSpPr>
            <a:spLocks noGrp="1"/>
          </p:cNvSpPr>
          <p:nvPr>
            <p:ph sz="quarter" idx="13"/>
          </p:nvPr>
        </p:nvSpPr>
        <p:spPr>
          <a:xfrm>
            <a:off x="2599979" y="2244280"/>
            <a:ext cx="9000781" cy="4130765"/>
          </a:xfrm>
        </p:spPr>
        <p:txBody>
          <a:bodyPr>
            <a:noAutofit/>
          </a:bodyPr>
          <a:lstStyle/>
          <a:p>
            <a:pPr marL="342900" marR="0" lvl="0" indent="-342900">
              <a:lnSpc>
                <a:spcPct val="115000"/>
              </a:lnSpc>
              <a:spcBef>
                <a:spcPts val="0"/>
              </a:spcBef>
              <a:spcAft>
                <a:spcPts val="0"/>
              </a:spcAft>
              <a:buFont typeface="+mj-lt"/>
              <a:buAutoNum type="arabicPeriod"/>
            </a:pPr>
            <a:r>
              <a:rPr lang="en-US" sz="1800" kern="100" dirty="0">
                <a:effectLst/>
                <a:latin typeface="Tahoma" panose="020B0604030504040204" pitchFamily="34" charset="0"/>
                <a:ea typeface="Tahoma" panose="020B0604030504040204" pitchFamily="34" charset="0"/>
                <a:cs typeface="Tahoma" panose="020B0604030504040204" pitchFamily="34" charset="0"/>
              </a:rPr>
              <a:t>Tell people how you can help them</a:t>
            </a:r>
          </a:p>
          <a:p>
            <a:pPr marL="342900" marR="0" lvl="0" indent="-342900">
              <a:lnSpc>
                <a:spcPct val="115000"/>
              </a:lnSpc>
              <a:spcBef>
                <a:spcPts val="0"/>
              </a:spcBef>
              <a:spcAft>
                <a:spcPts val="0"/>
              </a:spcAft>
              <a:buFont typeface="+mj-lt"/>
              <a:buAutoNum type="arabicPeriod"/>
            </a:pPr>
            <a:r>
              <a:rPr lang="en-US" sz="1800" kern="100" dirty="0">
                <a:effectLst/>
                <a:latin typeface="Tahoma" panose="020B0604030504040204" pitchFamily="34" charset="0"/>
                <a:ea typeface="Tahoma" panose="020B0604030504040204" pitchFamily="34" charset="0"/>
                <a:cs typeface="Tahoma" panose="020B0604030504040204" pitchFamily="34" charset="0"/>
              </a:rPr>
              <a:t>A picture communicates something relevant to your target market</a:t>
            </a:r>
          </a:p>
          <a:p>
            <a:pPr marL="342900" marR="0" lvl="0" indent="-342900">
              <a:lnSpc>
                <a:spcPct val="115000"/>
              </a:lnSpc>
              <a:spcBef>
                <a:spcPts val="0"/>
              </a:spcBef>
              <a:spcAft>
                <a:spcPts val="0"/>
              </a:spcAft>
              <a:buFont typeface="+mj-lt"/>
              <a:buAutoNum type="arabicPeriod"/>
            </a:pPr>
            <a:r>
              <a:rPr lang="en-US" sz="1800" kern="100" dirty="0">
                <a:effectLst/>
                <a:latin typeface="Tahoma" panose="020B0604030504040204" pitchFamily="34" charset="0"/>
                <a:ea typeface="Tahoma" panose="020B0604030504040204" pitchFamily="34" charset="0"/>
                <a:cs typeface="Tahoma" panose="020B0604030504040204" pitchFamily="34" charset="0"/>
              </a:rPr>
              <a:t>Current job “title” needs to list your top 3 target market/industry keywords</a:t>
            </a:r>
          </a:p>
          <a:p>
            <a:pPr marL="342900" marR="0" lvl="0" indent="-342900">
              <a:lnSpc>
                <a:spcPct val="115000"/>
              </a:lnSpc>
              <a:spcBef>
                <a:spcPts val="0"/>
              </a:spcBef>
              <a:spcAft>
                <a:spcPts val="0"/>
              </a:spcAft>
              <a:buFont typeface="+mj-lt"/>
              <a:buAutoNum type="arabicPeriod"/>
            </a:pPr>
            <a:r>
              <a:rPr lang="en-US" sz="1800" kern="100" dirty="0">
                <a:effectLst/>
                <a:latin typeface="Tahoma" panose="020B0604030504040204" pitchFamily="34" charset="0"/>
                <a:ea typeface="Tahoma" panose="020B0604030504040204" pitchFamily="34" charset="0"/>
                <a:cs typeface="Tahoma" panose="020B0604030504040204" pitchFamily="34" charset="0"/>
              </a:rPr>
              <a:t>Website – actual name not “other”</a:t>
            </a:r>
          </a:p>
          <a:p>
            <a:pPr marL="342900" marR="0" lvl="0" indent="-342900">
              <a:lnSpc>
                <a:spcPct val="115000"/>
              </a:lnSpc>
              <a:spcBef>
                <a:spcPts val="0"/>
              </a:spcBef>
              <a:spcAft>
                <a:spcPts val="0"/>
              </a:spcAft>
              <a:buFont typeface="+mj-lt"/>
              <a:buAutoNum type="arabicPeriod"/>
            </a:pPr>
            <a:r>
              <a:rPr lang="en-US" sz="1800" kern="100" dirty="0">
                <a:effectLst/>
                <a:latin typeface="Tahoma" panose="020B0604030504040204" pitchFamily="34" charset="0"/>
                <a:ea typeface="Tahoma" panose="020B0604030504040204" pitchFamily="34" charset="0"/>
                <a:cs typeface="Tahoma" panose="020B0604030504040204" pitchFamily="34" charset="0"/>
              </a:rPr>
              <a:t>Past jobs – use descriptions that associate with what you do now</a:t>
            </a:r>
          </a:p>
          <a:p>
            <a:pPr marL="342900" marR="0" lvl="0" indent="-342900">
              <a:lnSpc>
                <a:spcPct val="115000"/>
              </a:lnSpc>
              <a:spcBef>
                <a:spcPts val="0"/>
              </a:spcBef>
              <a:spcAft>
                <a:spcPts val="0"/>
              </a:spcAft>
              <a:buFont typeface="+mj-lt"/>
              <a:buAutoNum type="arabicPeriod"/>
            </a:pPr>
            <a:r>
              <a:rPr lang="en-US" sz="1800" kern="100" dirty="0">
                <a:effectLst/>
                <a:latin typeface="Tahoma" panose="020B0604030504040204" pitchFamily="34" charset="0"/>
                <a:ea typeface="Tahoma" panose="020B0604030504040204" pitchFamily="34" charset="0"/>
                <a:cs typeface="Tahoma" panose="020B0604030504040204" pitchFamily="34" charset="0"/>
              </a:rPr>
              <a:t>Strong summary them what you do and how you can help them</a:t>
            </a:r>
          </a:p>
          <a:p>
            <a:pPr marL="342900" marR="0" lvl="0" indent="-342900">
              <a:lnSpc>
                <a:spcPct val="115000"/>
              </a:lnSpc>
              <a:spcBef>
                <a:spcPts val="0"/>
              </a:spcBef>
              <a:spcAft>
                <a:spcPts val="0"/>
              </a:spcAft>
              <a:buFont typeface="+mj-lt"/>
              <a:buAutoNum type="arabicPeriod"/>
            </a:pPr>
            <a:r>
              <a:rPr lang="en-US" sz="1800" kern="100" dirty="0">
                <a:effectLst/>
                <a:latin typeface="Tahoma" panose="020B0604030504040204" pitchFamily="34" charset="0"/>
                <a:ea typeface="Tahoma" panose="020B0604030504040204" pitchFamily="34" charset="0"/>
                <a:cs typeface="Tahoma" panose="020B0604030504040204" pitchFamily="34" charset="0"/>
              </a:rPr>
              <a:t>Specialties should be loaded with your top 5 industry keywords matching the current job title</a:t>
            </a:r>
          </a:p>
          <a:p>
            <a:pPr marL="342900" marR="0" lvl="0" indent="-342900">
              <a:lnSpc>
                <a:spcPct val="115000"/>
              </a:lnSpc>
              <a:spcBef>
                <a:spcPts val="0"/>
              </a:spcBef>
              <a:spcAft>
                <a:spcPts val="0"/>
              </a:spcAft>
              <a:buFont typeface="+mj-lt"/>
              <a:buAutoNum type="arabicPeriod"/>
            </a:pPr>
            <a:r>
              <a:rPr lang="en-US" sz="1800" kern="100" dirty="0">
                <a:effectLst/>
                <a:latin typeface="Tahoma" panose="020B0604030504040204" pitchFamily="34" charset="0"/>
                <a:ea typeface="Tahoma" panose="020B0604030504040204" pitchFamily="34" charset="0"/>
                <a:cs typeface="Tahoma" panose="020B0604030504040204" pitchFamily="34" charset="0"/>
              </a:rPr>
              <a:t>Complete the basic information, focus on education, and work along with your contact information</a:t>
            </a:r>
          </a:p>
          <a:p>
            <a:pPr marL="342900" marR="0" lvl="0" indent="-342900">
              <a:lnSpc>
                <a:spcPct val="115000"/>
              </a:lnSpc>
              <a:spcBef>
                <a:spcPts val="0"/>
              </a:spcBef>
              <a:spcAft>
                <a:spcPts val="0"/>
              </a:spcAft>
              <a:buFont typeface="+mj-lt"/>
              <a:buAutoNum type="arabicPeriod"/>
            </a:pPr>
            <a:r>
              <a:rPr lang="en-US" sz="1800" kern="100" dirty="0">
                <a:effectLst/>
                <a:latin typeface="Tahoma" panose="020B0604030504040204" pitchFamily="34" charset="0"/>
                <a:ea typeface="Tahoma" panose="020B0604030504040204" pitchFamily="34" charset="0"/>
                <a:cs typeface="Tahoma" panose="020B0604030504040204" pitchFamily="34" charset="0"/>
              </a:rPr>
              <a:t>Likes and showing interest in others will help people associate with you</a:t>
            </a:r>
          </a:p>
          <a:p>
            <a:pPr marL="342900" marR="0" lvl="0" indent="-342900">
              <a:lnSpc>
                <a:spcPct val="115000"/>
              </a:lnSpc>
              <a:spcBef>
                <a:spcPts val="0"/>
              </a:spcBef>
              <a:spcAft>
                <a:spcPts val="800"/>
              </a:spcAft>
              <a:buFont typeface="+mj-lt"/>
              <a:buAutoNum type="arabicPeriod"/>
            </a:pPr>
            <a:r>
              <a:rPr lang="en-US" sz="1800" kern="100" dirty="0">
                <a:effectLst/>
                <a:latin typeface="Tahoma" panose="020B0604030504040204" pitchFamily="34" charset="0"/>
                <a:ea typeface="Tahoma" panose="020B0604030504040204" pitchFamily="34" charset="0"/>
                <a:cs typeface="Tahoma" panose="020B0604030504040204" pitchFamily="34" charset="0"/>
              </a:rPr>
              <a:t>Have a plan to grow your connections and execute the plan</a:t>
            </a:r>
          </a:p>
          <a:p>
            <a:endParaRPr lang="en-US" sz="1800" dirty="0">
              <a:latin typeface="Tahoma" panose="020B0604030504040204" pitchFamily="34" charset="0"/>
              <a:ea typeface="Tahoma" panose="020B0604030504040204" pitchFamily="34" charset="0"/>
              <a:cs typeface="Tahoma" panose="020B0604030504040204" pitchFamily="34" charset="0"/>
            </a:endParaRPr>
          </a:p>
          <a:p>
            <a:endParaRPr lang="en-US" sz="1800" dirty="0">
              <a:latin typeface="Tahoma" panose="020B0604030504040204" pitchFamily="34" charset="0"/>
              <a:ea typeface="Tahoma" panose="020B0604030504040204" pitchFamily="34" charset="0"/>
              <a:cs typeface="Tahoma" panose="020B0604030504040204" pitchFamily="34" charset="0"/>
            </a:endParaRPr>
          </a:p>
        </p:txBody>
      </p:sp>
      <p:grpSp>
        <p:nvGrpSpPr>
          <p:cNvPr id="19" name="Group 18">
            <a:extLst>
              <a:ext uri="{FF2B5EF4-FFF2-40B4-BE49-F238E27FC236}">
                <a16:creationId xmlns:a16="http://schemas.microsoft.com/office/drawing/2014/main" id="{C78CEA4F-D72A-C069-6A51-328B103CA0CA}"/>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7E473402-19FD-A5B0-5CB6-E5F3926D3828}"/>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879D1CAD-2EA2-9376-7B64-0C3AC590F651}"/>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B16F8906-918C-BE0B-A4AB-6A1D48150AC7}"/>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9538741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5D3755-C3E2-975E-DE68-CDECC4B526EC}"/>
              </a:ext>
            </a:extLst>
          </p:cNvPr>
          <p:cNvSpPr>
            <a:spLocks noGrp="1"/>
          </p:cNvSpPr>
          <p:nvPr>
            <p:ph type="title"/>
          </p:nvPr>
        </p:nvSpPr>
        <p:spPr>
          <a:xfrm>
            <a:off x="594360" y="102875"/>
            <a:ext cx="10873740" cy="1680205"/>
          </a:xfrm>
        </p:spPr>
        <p:txBody>
          <a:bodyPr/>
          <a:lstStyle/>
          <a:p>
            <a:pPr marL="0" marR="0">
              <a:lnSpc>
                <a:spcPct val="115000"/>
              </a:lnSpc>
              <a:spcBef>
                <a:spcPts val="0"/>
              </a:spcBef>
              <a:spcAft>
                <a:spcPts val="800"/>
              </a:spcAft>
            </a:pPr>
            <a:r>
              <a:rPr lang="en-US" sz="2800" kern="100" dirty="0">
                <a:effectLst/>
                <a:latin typeface="Tahoma" panose="020B0604030504040204" pitchFamily="34" charset="0"/>
                <a:ea typeface="Aptos" panose="020B0004020202020204" pitchFamily="34" charset="0"/>
                <a:cs typeface="Times New Roman" panose="02020603050405020304" pitchFamily="18" charset="0"/>
              </a:rPr>
              <a:t>10 ways to use LinkedIn to promote your business</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F70BD87D-F7DA-961B-4024-A354DC87D168}"/>
              </a:ext>
            </a:extLst>
          </p:cNvPr>
          <p:cNvSpPr>
            <a:spLocks noGrp="1"/>
          </p:cNvSpPr>
          <p:nvPr>
            <p:ph sz="quarter" idx="13"/>
          </p:nvPr>
        </p:nvSpPr>
        <p:spPr>
          <a:xfrm>
            <a:off x="3216925" y="2104967"/>
            <a:ext cx="4164376" cy="4473887"/>
          </a:xfrm>
        </p:spPr>
        <p:txBody>
          <a:bodyPr>
            <a:noAutofit/>
          </a:bodyPr>
          <a:lstStyle/>
          <a:p>
            <a:pPr marL="342900" indent="-342900" eaLnBrk="1" fontAlgn="auto" hangingPunct="1">
              <a:lnSpc>
                <a:spcPct val="150000"/>
              </a:lnSpc>
              <a:spcBef>
                <a:spcPts val="0"/>
              </a:spcBef>
              <a:spcAft>
                <a:spcPts val="0"/>
              </a:spcAft>
              <a:buFontTx/>
              <a:buAutoNum type="arabicPeriod"/>
              <a:defRPr/>
            </a:pPr>
            <a:r>
              <a:rPr lang="en-US" sz="1800" dirty="0">
                <a:latin typeface="Tahoma" panose="020B0604030504040204" pitchFamily="34" charset="0"/>
                <a:ea typeface="Tahoma" panose="020B0604030504040204" pitchFamily="34" charset="0"/>
                <a:cs typeface="Tahoma" panose="020B0604030504040204" pitchFamily="34" charset="0"/>
              </a:rPr>
              <a:t>Create a company profile</a:t>
            </a:r>
          </a:p>
          <a:p>
            <a:pPr marL="342900" indent="-342900" eaLnBrk="1" fontAlgn="auto" hangingPunct="1">
              <a:lnSpc>
                <a:spcPct val="150000"/>
              </a:lnSpc>
              <a:spcBef>
                <a:spcPts val="0"/>
              </a:spcBef>
              <a:spcAft>
                <a:spcPts val="0"/>
              </a:spcAft>
              <a:buFontTx/>
              <a:buAutoNum type="arabicPeriod"/>
              <a:defRPr/>
            </a:pPr>
            <a:r>
              <a:rPr lang="en-US" sz="1800" dirty="0">
                <a:latin typeface="Tahoma" panose="020B0604030504040204" pitchFamily="34" charset="0"/>
                <a:ea typeface="Tahoma" panose="020B0604030504040204" pitchFamily="34" charset="0"/>
                <a:cs typeface="Tahoma" panose="020B0604030504040204" pitchFamily="34" charset="0"/>
              </a:rPr>
              <a:t>Use LinkedIn Polls</a:t>
            </a:r>
          </a:p>
          <a:p>
            <a:pPr marL="342900" indent="-342900" eaLnBrk="1" fontAlgn="auto" hangingPunct="1">
              <a:lnSpc>
                <a:spcPct val="150000"/>
              </a:lnSpc>
              <a:spcBef>
                <a:spcPts val="0"/>
              </a:spcBef>
              <a:spcAft>
                <a:spcPts val="0"/>
              </a:spcAft>
              <a:buFontTx/>
              <a:buAutoNum type="arabicPeriod"/>
              <a:defRPr/>
            </a:pPr>
            <a:r>
              <a:rPr lang="en-US" sz="1800" dirty="0">
                <a:latin typeface="Tahoma" panose="020B0604030504040204" pitchFamily="34" charset="0"/>
                <a:ea typeface="Tahoma" panose="020B0604030504040204" pitchFamily="34" charset="0"/>
                <a:cs typeface="Tahoma" panose="020B0604030504040204" pitchFamily="34" charset="0"/>
              </a:rPr>
              <a:t>Answer a Question</a:t>
            </a:r>
          </a:p>
          <a:p>
            <a:pPr marL="342900" indent="-342900" eaLnBrk="1" fontAlgn="auto" hangingPunct="1">
              <a:lnSpc>
                <a:spcPct val="150000"/>
              </a:lnSpc>
              <a:spcBef>
                <a:spcPts val="0"/>
              </a:spcBef>
              <a:spcAft>
                <a:spcPts val="0"/>
              </a:spcAft>
              <a:buFontTx/>
              <a:buAutoNum type="arabicPeriod"/>
              <a:defRPr/>
            </a:pPr>
            <a:r>
              <a:rPr lang="en-US" sz="1800" dirty="0">
                <a:latin typeface="Tahoma" panose="020B0604030504040204" pitchFamily="34" charset="0"/>
                <a:ea typeface="Tahoma" panose="020B0604030504040204" pitchFamily="34" charset="0"/>
                <a:cs typeface="Tahoma" panose="020B0604030504040204" pitchFamily="34" charset="0"/>
              </a:rPr>
              <a:t>Participate with Groups</a:t>
            </a:r>
          </a:p>
          <a:p>
            <a:pPr marL="342900" indent="-342900" eaLnBrk="1" fontAlgn="auto" hangingPunct="1">
              <a:lnSpc>
                <a:spcPct val="150000"/>
              </a:lnSpc>
              <a:spcBef>
                <a:spcPts val="0"/>
              </a:spcBef>
              <a:spcAft>
                <a:spcPts val="0"/>
              </a:spcAft>
              <a:buFontTx/>
              <a:buAutoNum type="arabicPeriod"/>
              <a:defRPr/>
            </a:pPr>
            <a:r>
              <a:rPr lang="en-US" sz="1800" dirty="0">
                <a:latin typeface="Tahoma" panose="020B0604030504040204" pitchFamily="34" charset="0"/>
                <a:ea typeface="Tahoma" panose="020B0604030504040204" pitchFamily="34" charset="0"/>
                <a:cs typeface="Tahoma" panose="020B0604030504040204" pitchFamily="34" charset="0"/>
              </a:rPr>
              <a:t>Create a Group</a:t>
            </a:r>
          </a:p>
          <a:p>
            <a:pPr marL="342900" indent="-342900" eaLnBrk="1" fontAlgn="auto" hangingPunct="1">
              <a:lnSpc>
                <a:spcPct val="150000"/>
              </a:lnSpc>
              <a:spcBef>
                <a:spcPts val="0"/>
              </a:spcBef>
              <a:spcAft>
                <a:spcPts val="0"/>
              </a:spcAft>
              <a:buFontTx/>
              <a:buAutoNum type="arabicPeriod"/>
              <a:defRPr/>
            </a:pPr>
            <a:r>
              <a:rPr lang="en-US" sz="1800" dirty="0">
                <a:latin typeface="Tahoma" panose="020B0604030504040204" pitchFamily="34" charset="0"/>
                <a:ea typeface="Tahoma" panose="020B0604030504040204" pitchFamily="34" charset="0"/>
                <a:cs typeface="Tahoma" panose="020B0604030504040204" pitchFamily="34" charset="0"/>
              </a:rPr>
              <a:t>Leave a Status Update</a:t>
            </a:r>
          </a:p>
          <a:p>
            <a:pPr marL="342900" indent="-342900" eaLnBrk="1" fontAlgn="auto" hangingPunct="1">
              <a:lnSpc>
                <a:spcPct val="150000"/>
              </a:lnSpc>
              <a:spcBef>
                <a:spcPts val="0"/>
              </a:spcBef>
              <a:spcAft>
                <a:spcPts val="0"/>
              </a:spcAft>
              <a:buFontTx/>
              <a:buAutoNum type="arabicPeriod"/>
              <a:defRPr/>
            </a:pPr>
            <a:r>
              <a:rPr lang="en-US" sz="1800" dirty="0">
                <a:latin typeface="Tahoma" panose="020B0604030504040204" pitchFamily="34" charset="0"/>
                <a:ea typeface="Tahoma" panose="020B0604030504040204" pitchFamily="34" charset="0"/>
                <a:cs typeface="Tahoma" panose="020B0604030504040204" pitchFamily="34" charset="0"/>
              </a:rPr>
              <a:t>Ask for recommendations</a:t>
            </a:r>
          </a:p>
          <a:p>
            <a:pPr marL="342900" indent="-342900" eaLnBrk="1" fontAlgn="auto" hangingPunct="1">
              <a:lnSpc>
                <a:spcPct val="150000"/>
              </a:lnSpc>
              <a:spcBef>
                <a:spcPts val="0"/>
              </a:spcBef>
              <a:spcAft>
                <a:spcPts val="0"/>
              </a:spcAft>
              <a:buFontTx/>
              <a:buAutoNum type="arabicPeriod"/>
              <a:defRPr/>
            </a:pPr>
            <a:r>
              <a:rPr lang="en-US" sz="1800" dirty="0">
                <a:latin typeface="Tahoma" panose="020B0604030504040204" pitchFamily="34" charset="0"/>
                <a:ea typeface="Tahoma" panose="020B0604030504040204" pitchFamily="34" charset="0"/>
                <a:cs typeface="Tahoma" panose="020B0604030504040204" pitchFamily="34" charset="0"/>
              </a:rPr>
              <a:t>Advertise</a:t>
            </a:r>
          </a:p>
          <a:p>
            <a:pPr marL="342900" indent="-342900" eaLnBrk="1" fontAlgn="auto" hangingPunct="1">
              <a:lnSpc>
                <a:spcPct val="150000"/>
              </a:lnSpc>
              <a:spcBef>
                <a:spcPts val="0"/>
              </a:spcBef>
              <a:spcAft>
                <a:spcPts val="0"/>
              </a:spcAft>
              <a:buFontTx/>
              <a:buAutoNum type="arabicPeriod"/>
              <a:defRPr/>
            </a:pPr>
            <a:r>
              <a:rPr lang="en-US" sz="1800" dirty="0">
                <a:latin typeface="Tahoma" panose="020B0604030504040204" pitchFamily="34" charset="0"/>
                <a:ea typeface="Tahoma" panose="020B0604030504040204" pitchFamily="34" charset="0"/>
                <a:cs typeface="Tahoma" panose="020B0604030504040204" pitchFamily="34" charset="0"/>
              </a:rPr>
              <a:t>Post Job Opportunities</a:t>
            </a:r>
          </a:p>
          <a:p>
            <a:pPr marL="342900" indent="-342900" eaLnBrk="1" fontAlgn="auto" hangingPunct="1">
              <a:lnSpc>
                <a:spcPct val="150000"/>
              </a:lnSpc>
              <a:spcBef>
                <a:spcPts val="0"/>
              </a:spcBef>
              <a:spcAft>
                <a:spcPts val="0"/>
              </a:spcAft>
              <a:buFontTx/>
              <a:buAutoNum type="arabicPeriod"/>
              <a:defRPr/>
            </a:pPr>
            <a:r>
              <a:rPr lang="en-US" sz="1800" dirty="0">
                <a:latin typeface="Tahoma" panose="020B0604030504040204" pitchFamily="34" charset="0"/>
                <a:ea typeface="Tahoma" panose="020B0604030504040204" pitchFamily="34" charset="0"/>
                <a:cs typeface="Tahoma" panose="020B0604030504040204" pitchFamily="34" charset="0"/>
              </a:rPr>
              <a:t>Build a company Buzz</a:t>
            </a:r>
          </a:p>
          <a:p>
            <a:endParaRPr lang="en-US" sz="1800" dirty="0">
              <a:latin typeface="Tahoma" panose="020B0604030504040204" pitchFamily="34" charset="0"/>
              <a:ea typeface="Tahoma" panose="020B0604030504040204" pitchFamily="34" charset="0"/>
              <a:cs typeface="Tahoma" panose="020B0604030504040204" pitchFamily="34" charset="0"/>
            </a:endParaRPr>
          </a:p>
        </p:txBody>
      </p:sp>
      <p:grpSp>
        <p:nvGrpSpPr>
          <p:cNvPr id="19" name="Group 18">
            <a:extLst>
              <a:ext uri="{FF2B5EF4-FFF2-40B4-BE49-F238E27FC236}">
                <a16:creationId xmlns:a16="http://schemas.microsoft.com/office/drawing/2014/main" id="{C78CEA4F-D72A-C069-6A51-328B103CA0CA}"/>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7E473402-19FD-A5B0-5CB6-E5F3926D3828}"/>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879D1CAD-2EA2-9376-7B64-0C3AC590F651}"/>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B16F8906-918C-BE0B-A4AB-6A1D48150AC7}"/>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21638585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5D3755-C3E2-975E-DE68-CDECC4B526EC}"/>
              </a:ext>
            </a:extLst>
          </p:cNvPr>
          <p:cNvSpPr>
            <a:spLocks noGrp="1"/>
          </p:cNvSpPr>
          <p:nvPr>
            <p:ph type="title"/>
          </p:nvPr>
        </p:nvSpPr>
        <p:spPr>
          <a:xfrm>
            <a:off x="594360" y="102875"/>
            <a:ext cx="10873740" cy="1680205"/>
          </a:xfrm>
        </p:spPr>
        <p:txBody>
          <a:bodyPr/>
          <a:lstStyle/>
          <a:p>
            <a:pPr marL="0" marR="0">
              <a:lnSpc>
                <a:spcPct val="115000"/>
              </a:lnSpc>
              <a:spcBef>
                <a:spcPts val="0"/>
              </a:spcBef>
              <a:spcAft>
                <a:spcPts val="800"/>
              </a:spcAft>
            </a:pPr>
            <a:r>
              <a:rPr lang="en-US" sz="2800" kern="100" dirty="0">
                <a:effectLst/>
                <a:latin typeface="Tahoma" panose="020B0604030504040204" pitchFamily="34" charset="0"/>
                <a:ea typeface="Aptos" panose="020B0004020202020204" pitchFamily="34" charset="0"/>
                <a:cs typeface="Times New Roman" panose="02020603050405020304" pitchFamily="18" charset="0"/>
              </a:rPr>
              <a:t>5 key items to your profile strategy</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F70BD87D-F7DA-961B-4024-A354DC87D168}"/>
              </a:ext>
            </a:extLst>
          </p:cNvPr>
          <p:cNvSpPr>
            <a:spLocks noGrp="1"/>
          </p:cNvSpPr>
          <p:nvPr>
            <p:ph sz="quarter" idx="13"/>
          </p:nvPr>
        </p:nvSpPr>
        <p:spPr>
          <a:xfrm>
            <a:off x="2423710" y="2611744"/>
            <a:ext cx="7810500" cy="2962791"/>
          </a:xfrm>
        </p:spPr>
        <p:txBody>
          <a:bodyPr>
            <a:normAutofit/>
          </a:bodyPr>
          <a:lstStyle/>
          <a:p>
            <a:pPr eaLnBrk="1" hangingPunct="1">
              <a:lnSpc>
                <a:spcPct val="150000"/>
              </a:lnSpc>
              <a:spcBef>
                <a:spcPct val="0"/>
              </a:spcBef>
              <a:buFontTx/>
              <a:buAutoNum type="arabicPeriod"/>
            </a:pPr>
            <a:r>
              <a:rPr lang="en-US" altLang="en-US" sz="1800" dirty="0">
                <a:latin typeface="Tahoma" panose="020B0604030504040204" pitchFamily="34" charset="0"/>
                <a:ea typeface="Tahoma" panose="020B0604030504040204" pitchFamily="34" charset="0"/>
                <a:cs typeface="Tahoma" panose="020B0604030504040204" pitchFamily="34" charset="0"/>
              </a:rPr>
              <a:t>A Strong Profile</a:t>
            </a:r>
          </a:p>
          <a:p>
            <a:pPr eaLnBrk="1" hangingPunct="1">
              <a:lnSpc>
                <a:spcPct val="150000"/>
              </a:lnSpc>
              <a:spcBef>
                <a:spcPct val="0"/>
              </a:spcBef>
              <a:buFontTx/>
              <a:buAutoNum type="arabicPeriod"/>
            </a:pPr>
            <a:r>
              <a:rPr lang="en-US" altLang="en-US" sz="1800" dirty="0">
                <a:latin typeface="Tahoma" panose="020B0604030504040204" pitchFamily="34" charset="0"/>
                <a:ea typeface="Tahoma" panose="020B0604030504040204" pitchFamily="34" charset="0"/>
                <a:cs typeface="Tahoma" panose="020B0604030504040204" pitchFamily="34" charset="0"/>
              </a:rPr>
              <a:t>Building your community</a:t>
            </a:r>
          </a:p>
          <a:p>
            <a:pPr eaLnBrk="1" hangingPunct="1">
              <a:lnSpc>
                <a:spcPct val="150000"/>
              </a:lnSpc>
              <a:spcBef>
                <a:spcPct val="0"/>
              </a:spcBef>
              <a:buFontTx/>
              <a:buAutoNum type="arabicPeriod"/>
            </a:pPr>
            <a:r>
              <a:rPr lang="en-US" altLang="en-US" sz="1800" dirty="0">
                <a:latin typeface="Tahoma" panose="020B0604030504040204" pitchFamily="34" charset="0"/>
                <a:ea typeface="Tahoma" panose="020B0604030504040204" pitchFamily="34" charset="0"/>
                <a:cs typeface="Tahoma" panose="020B0604030504040204" pitchFamily="34" charset="0"/>
              </a:rPr>
              <a:t>Capturing your audience</a:t>
            </a:r>
          </a:p>
          <a:p>
            <a:pPr eaLnBrk="1" hangingPunct="1">
              <a:lnSpc>
                <a:spcPct val="150000"/>
              </a:lnSpc>
              <a:spcBef>
                <a:spcPct val="0"/>
              </a:spcBef>
              <a:buFontTx/>
              <a:buAutoNum type="arabicPeriod"/>
            </a:pPr>
            <a:r>
              <a:rPr lang="en-US" altLang="en-US" sz="1800" dirty="0">
                <a:latin typeface="Tahoma" panose="020B0604030504040204" pitchFamily="34" charset="0"/>
                <a:ea typeface="Tahoma" panose="020B0604030504040204" pitchFamily="34" charset="0"/>
                <a:cs typeface="Tahoma" panose="020B0604030504040204" pitchFamily="34" charset="0"/>
              </a:rPr>
              <a:t>Engaging your audience</a:t>
            </a:r>
          </a:p>
          <a:p>
            <a:pPr eaLnBrk="1" hangingPunct="1">
              <a:lnSpc>
                <a:spcPct val="150000"/>
              </a:lnSpc>
              <a:spcBef>
                <a:spcPct val="0"/>
              </a:spcBef>
              <a:buFontTx/>
              <a:buAutoNum type="arabicPeriod"/>
            </a:pPr>
            <a:r>
              <a:rPr lang="en-US" altLang="en-US" sz="1800" dirty="0">
                <a:latin typeface="Tahoma" panose="020B0604030504040204" pitchFamily="34" charset="0"/>
                <a:ea typeface="Tahoma" panose="020B0604030504040204" pitchFamily="34" charset="0"/>
                <a:cs typeface="Tahoma" panose="020B0604030504040204" pitchFamily="34" charset="0"/>
              </a:rPr>
              <a:t>Streamlining &amp; resources</a:t>
            </a:r>
            <a:endParaRPr lang="en-US" sz="1800" dirty="0">
              <a:latin typeface="Tahoma" panose="020B0604030504040204" pitchFamily="34" charset="0"/>
              <a:ea typeface="Tahoma" panose="020B0604030504040204" pitchFamily="34" charset="0"/>
              <a:cs typeface="Tahoma" panose="020B0604030504040204" pitchFamily="34" charset="0"/>
            </a:endParaRPr>
          </a:p>
        </p:txBody>
      </p:sp>
      <p:grpSp>
        <p:nvGrpSpPr>
          <p:cNvPr id="19" name="Group 18">
            <a:extLst>
              <a:ext uri="{FF2B5EF4-FFF2-40B4-BE49-F238E27FC236}">
                <a16:creationId xmlns:a16="http://schemas.microsoft.com/office/drawing/2014/main" id="{C78CEA4F-D72A-C069-6A51-328B103CA0CA}"/>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7E473402-19FD-A5B0-5CB6-E5F3926D3828}"/>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879D1CAD-2EA2-9376-7B64-0C3AC590F651}"/>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B16F8906-918C-BE0B-A4AB-6A1D48150AC7}"/>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29515634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0C1B7-6E4E-3DEE-50C0-1CA3B14303EE}"/>
              </a:ext>
            </a:extLst>
          </p:cNvPr>
          <p:cNvSpPr>
            <a:spLocks noGrp="1"/>
          </p:cNvSpPr>
          <p:nvPr>
            <p:ph type="ctrTitle"/>
          </p:nvPr>
        </p:nvSpPr>
        <p:spPr>
          <a:xfrm>
            <a:off x="418090" y="3121800"/>
            <a:ext cx="4087619" cy="800640"/>
          </a:xfrm>
        </p:spPr>
        <p:txBody>
          <a:bodyPr/>
          <a:lstStyle/>
          <a:p>
            <a:r>
              <a:rPr lang="en-US" dirty="0"/>
              <a:t>Thank you</a:t>
            </a:r>
          </a:p>
        </p:txBody>
      </p:sp>
      <p:sp>
        <p:nvSpPr>
          <p:cNvPr id="3" name="Text Placeholder 2">
            <a:extLst>
              <a:ext uri="{FF2B5EF4-FFF2-40B4-BE49-F238E27FC236}">
                <a16:creationId xmlns:a16="http://schemas.microsoft.com/office/drawing/2014/main" id="{8BE734F0-2DDD-AF70-F13D-F9E4C1929411}"/>
              </a:ext>
            </a:extLst>
          </p:cNvPr>
          <p:cNvSpPr>
            <a:spLocks noGrp="1"/>
          </p:cNvSpPr>
          <p:nvPr>
            <p:ph type="body" sz="quarter" idx="11"/>
          </p:nvPr>
        </p:nvSpPr>
        <p:spPr>
          <a:xfrm>
            <a:off x="423564" y="4226703"/>
            <a:ext cx="3669168" cy="1645920"/>
          </a:xfrm>
        </p:spPr>
        <p:txBody>
          <a:bodyPr/>
          <a:lstStyle/>
          <a:p>
            <a:r>
              <a:rPr lang="en-US" dirty="0"/>
              <a:t>Steve Feld</a:t>
            </a:r>
          </a:p>
          <a:p>
            <a:r>
              <a:rPr lang="en-US" dirty="0"/>
              <a:t>602-750-3017</a:t>
            </a:r>
          </a:p>
          <a:p>
            <a:r>
              <a:rPr lang="en-US" dirty="0"/>
              <a:t>steve@bizcoachsteve.com</a:t>
            </a:r>
          </a:p>
          <a:p>
            <a:r>
              <a:rPr lang="en-US" dirty="0"/>
              <a:t>www.bizcoachsteve.com</a:t>
            </a:r>
          </a:p>
        </p:txBody>
      </p:sp>
      <p:pic>
        <p:nvPicPr>
          <p:cNvPr id="7" name="Picture 6" descr="A picture containing text, book&#10;&#10;Description automatically generated">
            <a:extLst>
              <a:ext uri="{FF2B5EF4-FFF2-40B4-BE49-F238E27FC236}">
                <a16:creationId xmlns:a16="http://schemas.microsoft.com/office/drawing/2014/main" id="{3311793D-894A-2992-ECBF-E2A5A9C953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84" y="186150"/>
            <a:ext cx="1358951" cy="2038936"/>
          </a:xfrm>
          <a:prstGeom prst="rect">
            <a:avLst/>
          </a:prstGeom>
        </p:spPr>
      </p:pic>
      <p:pic>
        <p:nvPicPr>
          <p:cNvPr id="8" name="Picture 7" descr="A screenshot of a cell phone&#10;&#10;Description automatically generated">
            <a:extLst>
              <a:ext uri="{FF2B5EF4-FFF2-40B4-BE49-F238E27FC236}">
                <a16:creationId xmlns:a16="http://schemas.microsoft.com/office/drawing/2014/main" id="{6D0553B2-ABFE-34D7-E8B6-044B0C6794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11510" y="262799"/>
            <a:ext cx="1270415" cy="2038937"/>
          </a:xfrm>
          <a:prstGeom prst="rect">
            <a:avLst/>
          </a:prstGeom>
        </p:spPr>
      </p:pic>
      <p:pic>
        <p:nvPicPr>
          <p:cNvPr id="9" name="Picture 8" descr="Logo, company name&#10;&#10;Description automatically generated">
            <a:extLst>
              <a:ext uri="{FF2B5EF4-FFF2-40B4-BE49-F238E27FC236}">
                <a16:creationId xmlns:a16="http://schemas.microsoft.com/office/drawing/2014/main" id="{F47A331A-A6CD-B020-C450-E439A0BD24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94827" y="4824596"/>
            <a:ext cx="1723337" cy="1723337"/>
          </a:xfrm>
          <a:prstGeom prst="rect">
            <a:avLst/>
          </a:prstGeom>
          <a:ln>
            <a:solidFill>
              <a:srgbClr val="FF0000"/>
            </a:solidFill>
          </a:ln>
        </p:spPr>
      </p:pic>
      <p:pic>
        <p:nvPicPr>
          <p:cNvPr id="10" name="Picture 9" descr="Text&#10;&#10;Description automatically generated">
            <a:extLst>
              <a:ext uri="{FF2B5EF4-FFF2-40B4-BE49-F238E27FC236}">
                <a16:creationId xmlns:a16="http://schemas.microsoft.com/office/drawing/2014/main" id="{6079F651-2196-D254-358B-75895BF1A1F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31271" y="268274"/>
            <a:ext cx="1363257" cy="2033462"/>
          </a:xfrm>
          <a:prstGeom prst="rect">
            <a:avLst/>
          </a:prstGeom>
          <a:ln w="12700">
            <a:solidFill>
              <a:schemeClr val="accent1">
                <a:lumMod val="50000"/>
              </a:schemeClr>
            </a:solidFill>
          </a:ln>
        </p:spPr>
      </p:pic>
      <p:pic>
        <p:nvPicPr>
          <p:cNvPr id="11" name="Picture 10" descr="Website&#10;&#10;Description automatically generated with low confidence">
            <a:extLst>
              <a:ext uri="{FF2B5EF4-FFF2-40B4-BE49-F238E27FC236}">
                <a16:creationId xmlns:a16="http://schemas.microsoft.com/office/drawing/2014/main" id="{B7923A37-1708-7692-F9F8-B9351EC0CFF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74943" y="218887"/>
            <a:ext cx="1413558" cy="2038935"/>
          </a:xfrm>
          <a:prstGeom prst="rect">
            <a:avLst/>
          </a:prstGeom>
        </p:spPr>
      </p:pic>
      <p:pic>
        <p:nvPicPr>
          <p:cNvPr id="12" name="Picture 11" descr="Diagram&#10;&#10;Description automatically generated">
            <a:extLst>
              <a:ext uri="{FF2B5EF4-FFF2-40B4-BE49-F238E27FC236}">
                <a16:creationId xmlns:a16="http://schemas.microsoft.com/office/drawing/2014/main" id="{DF3CD21E-02EC-DF4A-8891-EFF81496564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907467" y="246317"/>
            <a:ext cx="1298059" cy="2033462"/>
          </a:xfrm>
          <a:prstGeom prst="rect">
            <a:avLst/>
          </a:prstGeom>
          <a:ln>
            <a:solidFill>
              <a:srgbClr val="002060"/>
            </a:solidFill>
          </a:ln>
        </p:spPr>
      </p:pic>
      <p:pic>
        <p:nvPicPr>
          <p:cNvPr id="13" name="Picture 12" descr="A pair of keys on a key chain&#10;&#10;Description automatically generated with low confidence">
            <a:extLst>
              <a:ext uri="{FF2B5EF4-FFF2-40B4-BE49-F238E27FC236}">
                <a16:creationId xmlns:a16="http://schemas.microsoft.com/office/drawing/2014/main" id="{297911D6-AC2F-C7D1-A69C-6B845D78C5F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619978" y="230065"/>
            <a:ext cx="1143822" cy="2033462"/>
          </a:xfrm>
          <a:prstGeom prst="rect">
            <a:avLst/>
          </a:prstGeom>
        </p:spPr>
      </p:pic>
      <p:pic>
        <p:nvPicPr>
          <p:cNvPr id="14" name="Picture 13" descr="Diagram, text&#10;&#10;Description automatically generated">
            <a:extLst>
              <a:ext uri="{FF2B5EF4-FFF2-40B4-BE49-F238E27FC236}">
                <a16:creationId xmlns:a16="http://schemas.microsoft.com/office/drawing/2014/main" id="{A1038947-FDA6-3C70-26F8-A5C10B192CA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121522" y="246317"/>
            <a:ext cx="1358951" cy="2077377"/>
          </a:xfrm>
          <a:prstGeom prst="rect">
            <a:avLst/>
          </a:prstGeom>
        </p:spPr>
      </p:pic>
      <p:pic>
        <p:nvPicPr>
          <p:cNvPr id="16" name="Picture 15" descr="A book cover with a couple of heads&#10;&#10;Description automatically generated">
            <a:extLst>
              <a:ext uri="{FF2B5EF4-FFF2-40B4-BE49-F238E27FC236}">
                <a16:creationId xmlns:a16="http://schemas.microsoft.com/office/drawing/2014/main" id="{CCD3313B-B615-E709-5270-EC279FFBC90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480595" y="2653459"/>
            <a:ext cx="1354171" cy="2160912"/>
          </a:xfrm>
          <a:prstGeom prst="rect">
            <a:avLst/>
          </a:prstGeom>
        </p:spPr>
      </p:pic>
      <p:pic>
        <p:nvPicPr>
          <p:cNvPr id="18" name="Picture 17" descr="A book cover with blue text&#10;&#10;Description automatically generated">
            <a:extLst>
              <a:ext uri="{FF2B5EF4-FFF2-40B4-BE49-F238E27FC236}">
                <a16:creationId xmlns:a16="http://schemas.microsoft.com/office/drawing/2014/main" id="{A3609AFC-CFF8-C6DD-AF64-808E28F10D9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462778" y="2653459"/>
            <a:ext cx="1384918" cy="2077377"/>
          </a:xfrm>
          <a:prstGeom prst="rect">
            <a:avLst/>
          </a:prstGeom>
        </p:spPr>
      </p:pic>
      <p:pic>
        <p:nvPicPr>
          <p:cNvPr id="20" name="Picture 19" descr="A blue bag of coffee&#10;&#10;Description automatically generated">
            <a:extLst>
              <a:ext uri="{FF2B5EF4-FFF2-40B4-BE49-F238E27FC236}">
                <a16:creationId xmlns:a16="http://schemas.microsoft.com/office/drawing/2014/main" id="{EECFD6F4-AEAF-A57A-7DC6-DB502F42ABE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720744" y="4349309"/>
            <a:ext cx="1990094" cy="2653459"/>
          </a:xfrm>
          <a:prstGeom prst="rect">
            <a:avLst/>
          </a:prstGeom>
        </p:spPr>
      </p:pic>
    </p:spTree>
    <p:extLst>
      <p:ext uri="{BB962C8B-B14F-4D97-AF65-F5344CB8AC3E}">
        <p14:creationId xmlns:p14="http://schemas.microsoft.com/office/powerpoint/2010/main" val="4261132419"/>
      </p:ext>
    </p:extLst>
  </p:cSld>
  <p:clrMapOvr>
    <a:masterClrMapping/>
  </p:clrMapOvr>
</p:sld>
</file>

<file path=ppt/theme/theme1.xml><?xml version="1.0" encoding="utf-8"?>
<a:theme xmlns:a="http://schemas.openxmlformats.org/drawingml/2006/main" name="Custom">
  <a:themeElements>
    <a:clrScheme name="Swiss">
      <a:dk1>
        <a:srgbClr val="000000"/>
      </a:dk1>
      <a:lt1>
        <a:srgbClr val="FFFFFF"/>
      </a:lt1>
      <a:dk2>
        <a:srgbClr val="E4E4E4"/>
      </a:dk2>
      <a:lt2>
        <a:srgbClr val="7CA655"/>
      </a:lt2>
      <a:accent1>
        <a:srgbClr val="A9D4DB"/>
      </a:accent1>
      <a:accent2>
        <a:srgbClr val="FBE284"/>
      </a:accent2>
      <a:accent3>
        <a:srgbClr val="4495A2"/>
      </a:accent3>
      <a:accent4>
        <a:srgbClr val="AA5881"/>
      </a:accent4>
      <a:accent5>
        <a:srgbClr val="E06742"/>
      </a:accent5>
      <a:accent6>
        <a:srgbClr val="F9D448"/>
      </a:accent6>
      <a:hlink>
        <a:srgbClr val="4495A2"/>
      </a:hlink>
      <a:folHlink>
        <a:srgbClr val="AA5881"/>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78853419_Win32_SL_V5" id="{958D2C9E-948D-4354-BF9D-DF8AE3C2B240}" vid="{22D4A967-05D2-4D72-8594-54CFF341483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6D24F1A-6251-4B9A-A918-7D6F3A8F7E2A}">
  <ds:schemaRefs>
    <ds:schemaRef ds:uri="http://schemas.microsoft.com/sharepoint/v3/contenttype/forms"/>
  </ds:schemaRefs>
</ds:datastoreItem>
</file>

<file path=customXml/itemProps2.xml><?xml version="1.0" encoding="utf-8"?>
<ds:datastoreItem xmlns:ds="http://schemas.openxmlformats.org/officeDocument/2006/customXml" ds:itemID="{CA0FE134-9032-4C7F-BC57-C7DE3F833363}">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3.xml><?xml version="1.0" encoding="utf-8"?>
<ds:datastoreItem xmlns:ds="http://schemas.openxmlformats.org/officeDocument/2006/customXml" ds:itemID="{A8A8ECD1-788F-484B-9043-D957FCFDF1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91</TotalTime>
  <Words>1847</Words>
  <Application>Microsoft Office PowerPoint</Application>
  <PresentationFormat>Widescreen</PresentationFormat>
  <Paragraphs>197</Paragraphs>
  <Slides>30</Slides>
  <Notes>29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Aptos</vt:lpstr>
      <vt:lpstr>Arial</vt:lpstr>
      <vt:lpstr>Calibri</vt:lpstr>
      <vt:lpstr>Franklin Gothic Book</vt:lpstr>
      <vt:lpstr>Franklin Gothic Demi</vt:lpstr>
      <vt:lpstr>Google Sans</vt:lpstr>
      <vt:lpstr>Tahoma</vt:lpstr>
      <vt:lpstr>Custom</vt:lpstr>
      <vt:lpstr>Optimizing your LinkedIn profile</vt:lpstr>
      <vt:lpstr>Why do you want to be on LinkedIn?</vt:lpstr>
      <vt:lpstr> 7 Habits of Highly Successful LinkedIn Users.</vt:lpstr>
      <vt:lpstr>Create a Captivating Banner</vt:lpstr>
      <vt:lpstr>Select a Professional Profile Photo</vt:lpstr>
      <vt:lpstr>Craft a Compelling Headline</vt:lpstr>
      <vt:lpstr>Complete Your Contact Information</vt:lpstr>
      <vt:lpstr>Develop an Engaging Summary</vt:lpstr>
      <vt:lpstr>PowerPoint Presentation</vt:lpstr>
      <vt:lpstr>Detail your Experience with Achievements</vt:lpstr>
      <vt:lpstr>Showcase Your Skills and Endorsements</vt:lpstr>
      <vt:lpstr>Customize Your LinkedIn URL</vt:lpstr>
      <vt:lpstr>Expand Your Network</vt:lpstr>
      <vt:lpstr>Invite people you know. Co-workers, colleagues, peers, vendors, customers, friends, etc.</vt:lpstr>
      <vt:lpstr>Connect with influencers in your industry and see what they post, see who engages with their posts, and invite those people to connect.</vt:lpstr>
      <vt:lpstr>Search for your target audience and connect with them</vt:lpstr>
      <vt:lpstr>Invite your connections to read your content</vt:lpstr>
      <vt:lpstr>Seek Recommendations</vt:lpstr>
      <vt:lpstr>Regularly Update Your Profile</vt:lpstr>
      <vt:lpstr>Leverage Multimedia Content</vt:lpstr>
      <vt:lpstr>For Business</vt:lpstr>
      <vt:lpstr>Get into Targeted Groups</vt:lpstr>
      <vt:lpstr>Connect with your target audience that are in the same groups as you</vt:lpstr>
      <vt:lpstr>Search for a company or industry that is your target audience and connect with them.</vt:lpstr>
      <vt:lpstr>Connect with people that comment on your posts and connect with them</vt:lpstr>
      <vt:lpstr>When to Post</vt:lpstr>
      <vt:lpstr>Simple tips to be highly successful on LinkedIn</vt:lpstr>
      <vt:lpstr>10 ways to use LinkedIn to promote your business</vt:lpstr>
      <vt:lpstr>5 key items to your profile strategy</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Feld</dc:creator>
  <cp:lastModifiedBy>Steve Feld</cp:lastModifiedBy>
  <cp:revision>6</cp:revision>
  <dcterms:created xsi:type="dcterms:W3CDTF">2023-12-20T08:12:12Z</dcterms:created>
  <dcterms:modified xsi:type="dcterms:W3CDTF">2025-04-08T03:50:34Z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