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ebp" ContentType="image/webp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96" r:id="rId2"/>
    <p:sldId id="2540" r:id="rId3"/>
    <p:sldId id="2565" r:id="rId4"/>
    <p:sldId id="2567" r:id="rId5"/>
    <p:sldId id="2560" r:id="rId6"/>
    <p:sldId id="2584" r:id="rId7"/>
    <p:sldId id="2571" r:id="rId8"/>
    <p:sldId id="2597" r:id="rId9"/>
    <p:sldId id="2598" r:id="rId10"/>
    <p:sldId id="2599" r:id="rId11"/>
    <p:sldId id="2600" r:id="rId12"/>
    <p:sldId id="2601" r:id="rId13"/>
    <p:sldId id="2602" r:id="rId14"/>
    <p:sldId id="258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AAB0"/>
    <a:srgbClr val="3B7579"/>
    <a:srgbClr val="AAD3D6"/>
    <a:srgbClr val="418287"/>
    <a:srgbClr val="DFE3E9"/>
    <a:srgbClr val="1F1F26"/>
    <a:srgbClr val="D6DBE2"/>
    <a:srgbClr val="CCD2DA"/>
    <a:srgbClr val="BBC3CD"/>
    <a:srgbClr val="D3D8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5280" autoAdjust="0"/>
  </p:normalViewPr>
  <p:slideViewPr>
    <p:cSldViewPr snapToGrid="0" snapToObjects="1" showGuides="1">
      <p:cViewPr varScale="1">
        <p:scale>
          <a:sx n="106" d="100"/>
          <a:sy n="106" d="100"/>
        </p:scale>
        <p:origin x="792" y="9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43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5136"/>
    </p:cViewPr>
  </p:sorterViewPr>
  <p:notesViewPr>
    <p:cSldViewPr snapToGrid="0" snapToObjects="1">
      <p:cViewPr>
        <p:scale>
          <a:sx n="130" d="100"/>
          <a:sy n="130" d="100"/>
        </p:scale>
        <p:origin x="2922" y="-152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E96-419E-B52A-4A1DE633C6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E96-419E-B52A-4A1DE633C6D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E96-419E-B52A-4A1DE633C6D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E96-419E-B52A-4A1DE633C6DD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67-4825-A18D-28AB5BC8AB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2018837-64B5-4E20-83A5-89B993CB3C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C2A4FB-A56B-4413-A08B-0E9894B98B4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8B25D-8766-427E-8C9E-4845048D8DFC}" type="datetimeFigureOut">
              <a:rPr lang="en-US" smtClean="0"/>
              <a:t>1/6/2025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977F36-950D-4655-BC4A-F80BE1DBF7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246FD-229D-4B04-9855-212AD8D784A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A8A28B-0568-4092-BB1A-13C9B073E3A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5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6F439B-391B-4B41-826A-951FCF412C34}" type="datetimeFigureOut">
              <a:rPr lang="en-US" smtClean="0"/>
              <a:t>1/5/2025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A0038-7055-434C-B6C4-B8C69565C60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864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756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622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178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Defining your business purpose and goals is a foundational step in establishing and growing your enterprise. Here’s a step-by-step guide to help you articulate these critical elements:</a:t>
            </a:r>
          </a:p>
          <a:p>
            <a:r>
              <a:rPr lang="en-US" dirty="0"/>
              <a:t>### Step 1: Understand Your Business Purpose</a:t>
            </a:r>
          </a:p>
          <a:p>
            <a:r>
              <a:rPr lang="en-US" dirty="0"/>
              <a:t>1. **Identify Your Passion and Expertise:**</a:t>
            </a:r>
          </a:p>
          <a:p>
            <a:r>
              <a:rPr lang="en-US" dirty="0"/>
              <a:t>   - Reflect on what you love doing and are skilled at. This will help shape your business idea.</a:t>
            </a:r>
          </a:p>
          <a:p>
            <a:r>
              <a:rPr lang="en-US" dirty="0"/>
              <a:t>   . **Determine the Needs You’ll Meet:**</a:t>
            </a:r>
          </a:p>
          <a:p>
            <a:r>
              <a:rPr lang="en-US" dirty="0"/>
              <a:t>   - Pinpoint the problem your business will solve or the need it will fulfill in the market.</a:t>
            </a:r>
          </a:p>
          <a:p>
            <a:r>
              <a:rPr lang="en-US" dirty="0"/>
              <a:t>3. **Clarify Your Mission:**</a:t>
            </a:r>
          </a:p>
          <a:p>
            <a:r>
              <a:rPr lang="en-US" dirty="0"/>
              <a:t>   - Craft a mission statement that succinctly describes what your business aims to achieve. </a:t>
            </a:r>
          </a:p>
          <a:p>
            <a:r>
              <a:rPr lang="en-US" dirty="0"/>
              <a:t>   - Example: "To provide high-quality, affordable eco-friendly products that help consumers reduce their environmental impact."</a:t>
            </a:r>
          </a:p>
          <a:p>
            <a:r>
              <a:rPr lang="en-US" dirty="0"/>
              <a:t>### Step 2: Define Your Business Goals</a:t>
            </a:r>
          </a:p>
          <a:p>
            <a:r>
              <a:rPr lang="en-US" dirty="0"/>
              <a:t>1. **Set SMART Goals:**</a:t>
            </a:r>
          </a:p>
          <a:p>
            <a:r>
              <a:rPr lang="en-US" dirty="0"/>
              <a:t>   - Goals should be Specific, Measurable, Achievable, Relevant, and Time-bound.</a:t>
            </a:r>
          </a:p>
          <a:p>
            <a:r>
              <a:rPr lang="en-US" dirty="0"/>
              <a:t>   - Example: "Increase online sales by 20% over the next six months."</a:t>
            </a:r>
          </a:p>
          <a:p>
            <a:r>
              <a:rPr lang="en-US" dirty="0"/>
              <a:t>2. **Differentiate Between Short-term and Long-term Goals:**</a:t>
            </a:r>
          </a:p>
          <a:p>
            <a:r>
              <a:rPr lang="en-US" dirty="0"/>
              <a:t>   - **Short-term Goals:** Objectives to achieve within the next year (e.g., launching a new product line).</a:t>
            </a:r>
          </a:p>
          <a:p>
            <a:r>
              <a:rPr lang="en-US" dirty="0"/>
              <a:t>   - **Long-term Goals:** Plans for the next 3-5 years, aligning with your vision for growth and expansion (e.g., becoming a leading regional provider).</a:t>
            </a:r>
          </a:p>
          <a:p>
            <a:r>
              <a:rPr lang="en-US" dirty="0"/>
              <a:t>3. **Align Goals with Business Values:**</a:t>
            </a:r>
          </a:p>
          <a:p>
            <a:r>
              <a:rPr lang="en-US" dirty="0"/>
              <a:t>   - Ensure that your goals reflect your core values and your established mission statement.</a:t>
            </a:r>
          </a:p>
          <a:p>
            <a:r>
              <a:rPr lang="en-US" dirty="0"/>
              <a:t>4. **Consider Financial Goals:**</a:t>
            </a:r>
          </a:p>
          <a:p>
            <a:r>
              <a:rPr lang="en-US" dirty="0"/>
              <a:t>   - Determine revenue targets, profitability benchmarks, and budgetary constraints.</a:t>
            </a:r>
          </a:p>
          <a:p>
            <a:r>
              <a:rPr lang="en-US" dirty="0"/>
              <a:t>5. **Incorporate Customer-related Goals:**</a:t>
            </a:r>
          </a:p>
          <a:p>
            <a:r>
              <a:rPr lang="en-US" dirty="0"/>
              <a:t>   - Focus on customer satisfaction, retention, and engagement, which are vital for sustainable growth.</a:t>
            </a:r>
          </a:p>
          <a:p>
            <a:r>
              <a:rPr lang="en-US" dirty="0"/>
              <a:t>### Step 3: Review and Adjust</a:t>
            </a:r>
          </a:p>
          <a:p>
            <a:r>
              <a:rPr lang="en-US" dirty="0"/>
              <a:t>1. **Regularly Review Progress:**</a:t>
            </a:r>
          </a:p>
          <a:p>
            <a:r>
              <a:rPr lang="en-US" dirty="0"/>
              <a:t>   - Set up periodic reviews (monthly, quarterly) to assess progress towards achieving your goals.</a:t>
            </a:r>
          </a:p>
          <a:p>
            <a:r>
              <a:rPr lang="en-US" dirty="0"/>
              <a:t>2. **Be Flexible and Adaptable:**</a:t>
            </a:r>
          </a:p>
          <a:p>
            <a:r>
              <a:rPr lang="en-US" dirty="0"/>
              <a:t>   - As your business environment changes, be open to refining your goals to stay relevant and competitive.</a:t>
            </a:r>
          </a:p>
          <a:p>
            <a:r>
              <a:rPr lang="en-US" dirty="0"/>
              <a:t>Conducting a market analysis is a crucial step in understanding the environment your business operates within. Here’s a summary of the key components involved:</a:t>
            </a:r>
          </a:p>
          <a:p>
            <a:r>
              <a:rPr lang="en-US" dirty="0"/>
              <a:t>### 1. **Industry Overview**</a:t>
            </a:r>
          </a:p>
          <a:p>
            <a:r>
              <a:rPr lang="en-US" dirty="0"/>
              <a:t>   - **Understand the Industry:** Examine the current state, trends, growth potential, and key players in your industry.</a:t>
            </a:r>
          </a:p>
          <a:p>
            <a:r>
              <a:rPr lang="en-US" dirty="0"/>
              <a:t>   - **Identify Opportunities and Threats:** Look for emerging opportunities and potential threats to inform your strategy.</a:t>
            </a:r>
          </a:p>
          <a:p>
            <a:r>
              <a:rPr lang="en-US" dirty="0"/>
              <a:t>### 2. **Target Market Identification**</a:t>
            </a:r>
          </a:p>
          <a:p>
            <a:r>
              <a:rPr lang="en-US" dirty="0"/>
              <a:t>   - **Define Your Audience:** Identify the demographics, needs, and preferences of your potential customers.</a:t>
            </a:r>
          </a:p>
          <a:p>
            <a:r>
              <a:rPr lang="en-US" dirty="0"/>
              <a:t>   - **Segment the Market:** Break down the broad market into smaller segments to tailor your marketing strategies effectively.</a:t>
            </a:r>
          </a:p>
          <a:p>
            <a:r>
              <a:rPr lang="en-US" dirty="0"/>
              <a:t>### 3. **Competitive Analysis**</a:t>
            </a:r>
          </a:p>
          <a:p>
            <a:r>
              <a:rPr lang="en-US" dirty="0"/>
              <a:t>   - **Identify Competitors:** List both direct and indirect competitors.</a:t>
            </a:r>
          </a:p>
          <a:p>
            <a:r>
              <a:rPr lang="en-US" dirty="0"/>
              <a:t>   - **Evaluate Competitors’ Strengths and Weaknesses:** Understand what competitors offer and where they fall short.</a:t>
            </a:r>
          </a:p>
          <a:p>
            <a:r>
              <a:rPr lang="en-US" dirty="0"/>
              <a:t>   - **Benchmarking:** Compare your business against competitors to find areas of improvement.</a:t>
            </a:r>
          </a:p>
          <a:p>
            <a:r>
              <a:rPr lang="en-US" dirty="0"/>
              <a:t>### 4. **Customer Insights**</a:t>
            </a:r>
          </a:p>
          <a:p>
            <a:r>
              <a:rPr lang="en-US" dirty="0"/>
              <a:t>   - **Conduct Surveys and Interviews:** Gather direct feedback from potential customers about their needs and preferences.</a:t>
            </a:r>
          </a:p>
          <a:p>
            <a:r>
              <a:rPr lang="en-US" dirty="0"/>
              <a:t>   - **Analyze Consumer Behavior:** Study purchasing patterns and behavior to anticipate market trends.</a:t>
            </a:r>
          </a:p>
          <a:p>
            <a:r>
              <a:rPr lang="en-US" dirty="0"/>
              <a:t>### 5. **Market Trends and Dynamics**</a:t>
            </a:r>
          </a:p>
          <a:p>
            <a:r>
              <a:rPr lang="en-US" dirty="0"/>
              <a:t>   - **Stay Informed on Trends:** Keep up with technological, economic, and social trends that impact your industry.</a:t>
            </a:r>
          </a:p>
          <a:p>
            <a:r>
              <a:rPr lang="en-US" dirty="0"/>
              <a:t>   - **Adapt to Changes:** Be ready to modify your strategies in response to changing market conditions.</a:t>
            </a:r>
          </a:p>
          <a:p>
            <a:r>
              <a:rPr lang="en-US" dirty="0"/>
              <a:t>### 6. **Regulatory Environment**</a:t>
            </a:r>
          </a:p>
          <a:p>
            <a:r>
              <a:rPr lang="en-US" dirty="0"/>
              <a:t>   - **Understand Legal Requirements:** Know the regulations and compliance standards affecting your industry.</a:t>
            </a:r>
          </a:p>
          <a:p>
            <a:r>
              <a:rPr lang="en-US" dirty="0"/>
              <a:t>   - **Assess Impacts on Your Business:** Evaluate how these regulations might affect your operations, costs, and competitiveness.</a:t>
            </a:r>
          </a:p>
          <a:p>
            <a:r>
              <a:rPr lang="en-US" dirty="0"/>
              <a:t>### 7. **SWOT Analysis**</a:t>
            </a:r>
          </a:p>
          <a:p>
            <a:r>
              <a:rPr lang="en-US" dirty="0"/>
              <a:t>   - **Strengths, Weaknesses, Opportunities, Threats:** Conduct an internal and external assessment to identify these factors in relation to your business.</a:t>
            </a:r>
          </a:p>
          <a:p>
            <a:r>
              <a:rPr lang="en-US" dirty="0"/>
              <a:t>### 8. **Forecasting and Projections**</a:t>
            </a:r>
          </a:p>
          <a:p>
            <a:r>
              <a:rPr lang="en-US" dirty="0"/>
              <a:t>   - **Market Size and Growth:** Estimate the size of the market and project future growth trends.</a:t>
            </a:r>
          </a:p>
          <a:p>
            <a:r>
              <a:rPr lang="en-US" dirty="0"/>
              <a:t>   - **Revenue Projections:** Based on your analysis, predict potential revenue streams and market share.</a:t>
            </a:r>
          </a:p>
          <a:p>
            <a:endParaRPr lang="en-US" dirty="0"/>
          </a:p>
          <a:p>
            <a:r>
              <a:rPr lang="en-US" dirty="0"/>
              <a:t>Setting strategic business objectives involves defining clear, actionable targets that align with your overall vision and mission. Here’s a step-by-step guide to creating effective objectives:</a:t>
            </a:r>
          </a:p>
          <a:p>
            <a:r>
              <a:rPr lang="en-US" dirty="0"/>
              <a:t>### Step 1: Align with Vision and Mission</a:t>
            </a:r>
          </a:p>
          <a:p>
            <a:r>
              <a:rPr lang="en-US" dirty="0"/>
              <a:t>- **Start with Your Mission:** Ensure objectives reflect the core purpose and values of your business.</a:t>
            </a:r>
          </a:p>
          <a:p>
            <a:r>
              <a:rPr lang="en-US" dirty="0"/>
              <a:t>- **Long-term Vision:** Consider where you want your business to be in the long run and set objectives that help you move toward that vision.</a:t>
            </a:r>
          </a:p>
          <a:p>
            <a:r>
              <a:rPr lang="en-US" dirty="0"/>
              <a:t>### Step 2: Use the SMART Criteria</a:t>
            </a:r>
          </a:p>
          <a:p>
            <a:r>
              <a:rPr lang="en-US" dirty="0"/>
              <a:t>- **Specific:** Clearly define what you want to achieve.</a:t>
            </a:r>
          </a:p>
          <a:p>
            <a:r>
              <a:rPr lang="en-US" dirty="0"/>
              <a:t>  - Example: Increase customer retention rate, not just improve customer satisfaction.</a:t>
            </a:r>
          </a:p>
          <a:p>
            <a:r>
              <a:rPr lang="en-US" dirty="0"/>
              <a:t>- **Measurable:** Ensure your objectives can be quantified or assessed.</a:t>
            </a:r>
          </a:p>
          <a:p>
            <a:r>
              <a:rPr lang="en-US" dirty="0"/>
              <a:t>  - Example: Achieve a 10% increase in sales.</a:t>
            </a:r>
          </a:p>
          <a:p>
            <a:r>
              <a:rPr lang="en-US" dirty="0"/>
              <a:t>- **Achievable:** Set realistic objectives considering your resources and capabilities.</a:t>
            </a:r>
          </a:p>
          <a:p>
            <a:r>
              <a:rPr lang="en-US" dirty="0"/>
              <a:t>  - Example: Expand into two new markets only if you have the capacity to support growth.</a:t>
            </a:r>
          </a:p>
          <a:p>
            <a:r>
              <a:rPr lang="en-US" dirty="0"/>
              <a:t>- **Relevant:** Align objectives with your business’s strategic goals and market conditions.</a:t>
            </a:r>
          </a:p>
          <a:p>
            <a:r>
              <a:rPr lang="en-US" dirty="0"/>
              <a:t>- **Time-bound:** Set a deadline for achieving each objective.</a:t>
            </a:r>
          </a:p>
          <a:p>
            <a:r>
              <a:rPr lang="en-US" dirty="0"/>
              <a:t>  - Example: Launch a new product by the end of the year.</a:t>
            </a:r>
          </a:p>
          <a:p>
            <a:r>
              <a:rPr lang="en-US" dirty="0"/>
              <a:t>### Step 3: Identify Key Areas for Focus</a:t>
            </a:r>
          </a:p>
          <a:p>
            <a:r>
              <a:rPr lang="en-US" dirty="0"/>
              <a:t>- **Financial Objectives:** Aim for metrics like revenue growth, cost reduction, or profitability enhancement.</a:t>
            </a:r>
          </a:p>
          <a:p>
            <a:r>
              <a:rPr lang="en-US" dirty="0"/>
              <a:t>- **Customer Objectives:** Focus on customer satisfaction, retention, and acquisition strategies.</a:t>
            </a:r>
          </a:p>
          <a:p>
            <a:r>
              <a:rPr lang="en-US" dirty="0"/>
              <a:t>- **Operational Objectives:** Improve efficiency, enhance quality, and streamline processes.</a:t>
            </a:r>
          </a:p>
          <a:p>
            <a:r>
              <a:rPr lang="en-US" dirty="0"/>
              <a:t>- **Growth Objectives:** Expand market share, add new products, or enter new markets.</a:t>
            </a:r>
          </a:p>
          <a:p>
            <a:r>
              <a:rPr lang="en-US" dirty="0"/>
              <a:t>### Step 4: Involve Stakeholders</a:t>
            </a:r>
          </a:p>
          <a:p>
            <a:r>
              <a:rPr lang="en-US" dirty="0"/>
              <a:t>- **Gather Input:** Engage with key team members and stakeholders to ensure objectives are comprehensive and consider various perspectives.</a:t>
            </a:r>
          </a:p>
          <a:p>
            <a:r>
              <a:rPr lang="en-US" dirty="0"/>
              <a:t>- **Communicate Objectives:** Share the objectives across the organization to align efforts and foster collaboration.</a:t>
            </a:r>
          </a:p>
          <a:p>
            <a:r>
              <a:rPr lang="en-US" dirty="0"/>
              <a:t>### Step 5: Monitor and Adjust</a:t>
            </a:r>
          </a:p>
          <a:p>
            <a:r>
              <a:rPr lang="en-US" dirty="0"/>
              <a:t>- **Regular Reviews:** Conduct periodic reviews to assess progress towards objectives.</a:t>
            </a:r>
          </a:p>
          <a:p>
            <a:r>
              <a:rPr lang="en-US" dirty="0"/>
              <a:t>- **Adapt and Update:** Be prepared to adjust objectives based on changing market conditions, unforeseen challenges, or new opportunities.</a:t>
            </a:r>
          </a:p>
          <a:p>
            <a:r>
              <a:rPr lang="en-US" dirty="0"/>
              <a:t>### Step 6: Document and Track</a:t>
            </a:r>
          </a:p>
          <a:p>
            <a:r>
              <a:rPr lang="en-US" dirty="0"/>
              <a:t>- **Create an Objective Document:** Maintain a living document outlining all strategic objectives, responsible parties, and timelines.</a:t>
            </a:r>
          </a:p>
          <a:p>
            <a:r>
              <a:rPr lang="en-US" dirty="0"/>
              <a:t>- **Use Tracking Tools:** Implement project management or performance tracking tools to monitor progress.</a:t>
            </a:r>
          </a:p>
          <a:p>
            <a:endParaRPr lang="en-US" dirty="0"/>
          </a:p>
          <a:p>
            <a:r>
              <a:rPr lang="en-US" dirty="0"/>
              <a:t>By following these steps, you can establish clear and actionable strategic objectives that guide your business toward achieving its mission and navigating its future growth effectively.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139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9967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4714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PEO, or professional employer organization, is a type of full-service human resource outsourcing known as co-employment. In this arrangement, the PEO performs various employee administration tasks, such as payroll and benefits administration, on behalf of a business.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FA0038-7055-434C-B6C4-B8C69565C600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481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288"/>
            <a:ext cx="12192000" cy="46185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940F57-02B1-4B56-8BA7-24557BFCBB01}"/>
              </a:ext>
            </a:extLst>
          </p:cNvPr>
          <p:cNvSpPr/>
          <p:nvPr userDrawn="1"/>
        </p:nvSpPr>
        <p:spPr>
          <a:xfrm>
            <a:off x="0" y="4622800"/>
            <a:ext cx="12192000" cy="22309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037721"/>
            <a:ext cx="9575801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125744"/>
            <a:ext cx="9575800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2079137" y="4855144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3994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288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2002421"/>
            <a:ext cx="7252505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3090444"/>
            <a:ext cx="7252504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WWW.WEBSITENAME.COM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1819845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604762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95899" y="4288"/>
            <a:ext cx="68961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CBA09E-664D-42AC-81A8-E6756A655750}"/>
              </a:ext>
            </a:extLst>
          </p:cNvPr>
          <p:cNvSpPr/>
          <p:nvPr userDrawn="1"/>
        </p:nvSpPr>
        <p:spPr>
          <a:xfrm>
            <a:off x="0" y="1539433"/>
            <a:ext cx="8866207" cy="53185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 title="Decorative"/>
          <p:cNvSpPr/>
          <p:nvPr userDrawn="1"/>
        </p:nvSpPr>
        <p:spPr>
          <a:xfrm>
            <a:off x="0" y="0"/>
            <a:ext cx="5295899" cy="6858000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90" y="2040520"/>
            <a:ext cx="4120444" cy="1818655"/>
          </a:xfrm>
        </p:spPr>
        <p:txBody>
          <a:bodyPr anchor="b">
            <a:noAutofit/>
          </a:bodyPr>
          <a:lstStyle>
            <a:lvl1pPr algn="l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690" y="4031658"/>
            <a:ext cx="4120443" cy="338549"/>
          </a:xfrm>
        </p:spPr>
        <p:txBody>
          <a:bodyPr>
            <a:normAutofit/>
          </a:bodyPr>
          <a:lstStyle>
            <a:lvl1pPr marL="0" indent="0" algn="l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1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893092" y="2764774"/>
            <a:ext cx="0" cy="2188806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l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558850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72090" y="2905535"/>
            <a:ext cx="4120444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72090" y="3993558"/>
            <a:ext cx="4120443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WWW.WEBSITENAME.COM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5932310" y="2726675"/>
            <a:ext cx="1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3872089" y="860778"/>
            <a:ext cx="4120444" cy="5136445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658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7" name="Rectangle 6" title="Decorative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32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 with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7" name="Rectangle 6" title="Decorative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760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with Im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A99C074-A230-B944-8FEA-870A76765C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65399" y="3107447"/>
            <a:ext cx="7252505" cy="891250"/>
          </a:xfrm>
        </p:spPr>
        <p:txBody>
          <a:bodyPr anchor="t">
            <a:noAutofit/>
          </a:bodyPr>
          <a:lstStyle>
            <a:lvl1pPr algn="ct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221857D-ECFA-4D4D-91DF-E3650079150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65400" y="4195470"/>
            <a:ext cx="7252504" cy="338549"/>
          </a:xfrm>
        </p:spPr>
        <p:txBody>
          <a:bodyPr>
            <a:normAutofit/>
          </a:bodyPr>
          <a:lstStyle>
            <a:lvl1pPr marL="0" indent="0" algn="ctr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924870"/>
            <a:ext cx="0" cy="2188805"/>
          </a:xfrm>
          <a:prstGeom prst="line">
            <a:avLst/>
          </a:prstGeom>
          <a:ln w="254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7" name="Rectangle 6" title="Decorative"/>
          <p:cNvSpPr/>
          <p:nvPr userDrawn="1"/>
        </p:nvSpPr>
        <p:spPr>
          <a:xfrm>
            <a:off x="1238104" y="860778"/>
            <a:ext cx="9715792" cy="5136445"/>
          </a:xfrm>
          <a:prstGeom prst="rect">
            <a:avLst/>
          </a:prstGeom>
          <a:noFill/>
          <a:ln w="76200">
            <a:solidFill>
              <a:schemeClr val="accent2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895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673179"/>
            <a:ext cx="6826342" cy="2188805"/>
          </a:xfrm>
        </p:spPr>
        <p:txBody>
          <a:bodyPr rIns="45720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2" title="Decorative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4542" y="3665204"/>
            <a:ext cx="4527458" cy="2196780"/>
          </a:xfrm>
          <a:solidFill>
            <a:schemeClr val="accent1"/>
          </a:solidFill>
        </p:spPr>
        <p:txBody>
          <a:bodyPr lIns="274320" tIns="182880" rIns="182880" bIns="18288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664541" y="3673179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132737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Divide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673179"/>
            <a:ext cx="6826342" cy="2188805"/>
          </a:xfrm>
        </p:spPr>
        <p:txBody>
          <a:bodyPr rIns="45720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2" title="Decorative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64542" y="3665204"/>
            <a:ext cx="4527458" cy="2196780"/>
          </a:xfrm>
          <a:solidFill>
            <a:schemeClr val="accent2"/>
          </a:solidFill>
        </p:spPr>
        <p:txBody>
          <a:bodyPr lIns="274320" tIns="182880" rIns="182880" bIns="18288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664541" y="3673179"/>
            <a:ext cx="1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14206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ivider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4769712" y="3138616"/>
            <a:ext cx="7422288" cy="32127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4413" y="4304207"/>
            <a:ext cx="6439156" cy="891250"/>
          </a:xfrm>
        </p:spPr>
        <p:txBody>
          <a:bodyPr anchor="t">
            <a:no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4413" y="5505120"/>
            <a:ext cx="6439155" cy="338549"/>
          </a:xfrm>
        </p:spPr>
        <p:txBody>
          <a:bodyPr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208815" y="4226947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4235650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ivid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0" y="4387695"/>
            <a:ext cx="12192000" cy="219678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E919B9B-5D3F-4FF0-A499-8925E9560B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821" y="4395670"/>
            <a:ext cx="6826342" cy="2188805"/>
          </a:xfrm>
        </p:spPr>
        <p:txBody>
          <a:bodyPr rIns="457200" anchor="ctr">
            <a:noAutofit/>
          </a:bodyPr>
          <a:lstStyle>
            <a:lvl1pPr algn="r"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37164" y="4387695"/>
            <a:ext cx="4527458" cy="2196780"/>
          </a:xfrm>
          <a:noFill/>
        </p:spPr>
        <p:txBody>
          <a:bodyPr lIns="274320" tIns="182880" rIns="182880" bIns="182880" anchor="ctr">
            <a:normAutofit/>
          </a:bodyPr>
          <a:lstStyle>
            <a:lvl1pPr marL="0" indent="0">
              <a:buNone/>
              <a:defRPr sz="1600" spc="3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SUBTITLE GOES HERE</a:t>
            </a:r>
          </a:p>
        </p:txBody>
      </p:sp>
      <p:sp>
        <p:nvSpPr>
          <p:cNvPr id="13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7337163" y="4742580"/>
            <a:ext cx="1" cy="1494984"/>
          </a:xfrm>
          <a:prstGeom prst="line">
            <a:avLst/>
          </a:prstGeom>
          <a:ln w="76200">
            <a:solidFill>
              <a:schemeClr val="bg1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934178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626" y="3727361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tx2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Agenda</a:t>
            </a:r>
          </a:p>
        </p:txBody>
      </p:sp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634413" y="812800"/>
            <a:ext cx="3557587" cy="52324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5313" y="879710"/>
            <a:ext cx="4294206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55313" y="1956155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55313" y="3032600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55313" y="4109045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55313" y="5185490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42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791782" y="3899540"/>
            <a:ext cx="0" cy="1930310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226060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1244" y="2225040"/>
            <a:ext cx="4536079" cy="463296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21031" y="2055335"/>
            <a:ext cx="4294206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1031" y="2782449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1031" y="4352427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21031" y="3567438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21031" y="5137415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E2F3CED5-D6C7-4A0B-B731-FDB78F4E3341}"/>
              </a:ext>
            </a:extLst>
          </p:cNvPr>
          <p:cNvSpPr/>
          <p:nvPr userDrawn="1"/>
        </p:nvSpPr>
        <p:spPr>
          <a:xfrm>
            <a:off x="353385" y="0"/>
            <a:ext cx="4572513" cy="20593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560255" y="445140"/>
            <a:ext cx="0" cy="1930310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100" y="192385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950430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64877" y="0"/>
            <a:ext cx="5927124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1529" y="2348736"/>
            <a:ext cx="4294206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529" y="3075850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1529" y="4645828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1529" y="3860839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29" y="5430816"/>
            <a:ext cx="4294206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Click to edit Master </a:t>
            </a:r>
            <a:br>
              <a:rPr lang="en-US" dirty="0"/>
            </a:br>
            <a:r>
              <a:rPr lang="en-US" dirty="0"/>
              <a:t>text styles</a:t>
            </a:r>
          </a:p>
        </p:txBody>
      </p:sp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E2F3CED5-D6C7-4A0B-B731-FDB78F4E3341}"/>
              </a:ext>
            </a:extLst>
          </p:cNvPr>
          <p:cNvSpPr/>
          <p:nvPr userDrawn="1"/>
        </p:nvSpPr>
        <p:spPr>
          <a:xfrm>
            <a:off x="353385" y="0"/>
            <a:ext cx="4572513" cy="20593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1560255" y="445140"/>
            <a:ext cx="0" cy="1930310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100" y="192385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bg1"/>
                </a:solidFill>
                <a:latin typeface="+mj-lt"/>
              </a:defRPr>
            </a:lvl1pPr>
          </a:lstStyle>
          <a:p>
            <a:pPr marL="0" lvl="0"/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73412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icture Placeholder 28" title="Decorative">
            <a:extLst>
              <a:ext uri="{FF2B5EF4-FFF2-40B4-BE49-F238E27FC236}">
                <a16:creationId xmlns:a16="http://schemas.microsoft.com/office/drawing/2014/main" id="{AA648B5A-E380-4E42-882E-71EBF6838E2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0"/>
            <a:ext cx="4910666" cy="6858000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Rectangle 2" title="Decorative"/>
          <p:cNvSpPr/>
          <p:nvPr userDrawn="1"/>
        </p:nvSpPr>
        <p:spPr>
          <a:xfrm>
            <a:off x="4910667" y="0"/>
            <a:ext cx="117404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0A47E85-3BCA-460F-8AB1-52D89AC152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5131" y="879710"/>
            <a:ext cx="4801847" cy="755650"/>
          </a:xfrm>
        </p:spPr>
        <p:txBody>
          <a:bodyPr anchor="ctr"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D357C748-EEC9-489A-BCC6-CA3A91E3F2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95131" y="1956155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9136E3C-98E8-457D-ABD1-BA278DBB49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95131" y="3032600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3F9938E0-7CFD-4C1C-88B0-388D25B8B1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95131" y="4109045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D274E9A2-3272-442A-A247-A383255C45F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5131" y="5185490"/>
            <a:ext cx="4801847" cy="755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edit Master </a:t>
            </a:r>
            <a:br>
              <a:rPr lang="en-US" noProof="0"/>
            </a:br>
            <a:r>
              <a:rPr lang="en-US" noProof="0"/>
              <a:t>text styles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2D435A30-7C8E-4847-B027-91CBFA1592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84074" y="87971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38" name="Text Placeholder 30">
            <a:extLst>
              <a:ext uri="{FF2B5EF4-FFF2-40B4-BE49-F238E27FC236}">
                <a16:creationId xmlns:a16="http://schemas.microsoft.com/office/drawing/2014/main" id="{819BB324-34C6-4FF7-8780-D294AC6EC5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84074" y="1956155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43B3C496-FB0A-4924-A341-696D17E2D9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4074" y="303260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40" name="Text Placeholder 30">
            <a:extLst>
              <a:ext uri="{FF2B5EF4-FFF2-40B4-BE49-F238E27FC236}">
                <a16:creationId xmlns:a16="http://schemas.microsoft.com/office/drawing/2014/main" id="{FEACD5FF-800E-4BB0-82F3-2E0AEF1215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84074" y="4109045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4</a:t>
            </a:r>
          </a:p>
        </p:txBody>
      </p:sp>
      <p:sp>
        <p:nvSpPr>
          <p:cNvPr id="41" name="Text Placeholder 30">
            <a:extLst>
              <a:ext uri="{FF2B5EF4-FFF2-40B4-BE49-F238E27FC236}">
                <a16:creationId xmlns:a16="http://schemas.microsoft.com/office/drawing/2014/main" id="{58B97284-E1BE-4DCD-9CC1-C441D1A8573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84074" y="5185490"/>
            <a:ext cx="741082" cy="755650"/>
          </a:xfrm>
        </p:spPr>
        <p:txBody>
          <a:bodyPr rIns="0" anchor="ctr">
            <a:noAutofit/>
          </a:bodyPr>
          <a:lstStyle>
            <a:lvl1pPr marL="0" indent="0" algn="r">
              <a:buNone/>
              <a:defRPr sz="6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5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08AC775-D0E4-4AE8-B104-8AF0CC9954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6626" y="3727361"/>
            <a:ext cx="2275389" cy="1025525"/>
          </a:xfrm>
          <a:noFill/>
        </p:spPr>
        <p:txBody>
          <a:bodyPr vert="horz" lIns="0" tIns="45720" rIns="91440" bIns="0" rtlCol="0" anchor="b">
            <a:noAutofit/>
          </a:bodyPr>
          <a:lstStyle>
            <a:lvl1pPr>
              <a:defRPr lang="en-US" sz="5000" b="1">
                <a:solidFill>
                  <a:schemeClr val="tx2"/>
                </a:solidFill>
                <a:latin typeface="+mj-lt"/>
              </a:defRPr>
            </a:lvl1pPr>
          </a:lstStyle>
          <a:p>
            <a:pPr marL="0" lvl="0"/>
            <a:r>
              <a:rPr lang="en-US" noProof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2831458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9354" y="2596916"/>
            <a:ext cx="4385841" cy="1325563"/>
          </a:xfrm>
        </p:spPr>
        <p:txBody>
          <a:bodyPr anchor="b"/>
          <a:lstStyle>
            <a:lvl1pPr algn="l"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9353" y="4628132"/>
            <a:ext cx="4385841" cy="132556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9353" y="4165142"/>
            <a:ext cx="4385841" cy="382749"/>
          </a:xfrm>
        </p:spPr>
        <p:txBody>
          <a:bodyPr anchor="b">
            <a:normAutofit/>
          </a:bodyPr>
          <a:lstStyle>
            <a:lvl1pPr marL="0" indent="0" algn="l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flipV="1">
            <a:off x="527427" y="1631760"/>
            <a:ext cx="0" cy="4321933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  <p:sp>
        <p:nvSpPr>
          <p:cNvPr id="9" name="Picture Placeholder 5" title="Decorative">
            <a:extLst>
              <a:ext uri="{FF2B5EF4-FFF2-40B4-BE49-F238E27FC236}">
                <a16:creationId xmlns:a16="http://schemas.microsoft.com/office/drawing/2014/main" id="{EADDC907-00BA-437D-8631-DCDAA19616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9354" y="1631760"/>
            <a:ext cx="804759" cy="804759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934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2808079"/>
            <a:ext cx="6096000" cy="404992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1465"/>
            <a:ext cx="5257801" cy="1325563"/>
          </a:xfrm>
        </p:spPr>
        <p:txBody>
          <a:bodyPr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7825" y="2808079"/>
            <a:ext cx="4312353" cy="382749"/>
          </a:xfrm>
        </p:spPr>
        <p:txBody>
          <a:bodyPr vert="horz" lIns="0" tIns="45720" rIns="91440" bIns="45720" rtlCol="0" anchor="b">
            <a:normAutofit/>
          </a:bodyPr>
          <a:lstStyle>
            <a:lvl1pPr>
              <a:defRPr lang="en-US" sz="1600" b="1" dirty="0">
                <a:latin typeface="+mj-lt"/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add title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87825" y="3212363"/>
            <a:ext cx="4312353" cy="2962659"/>
          </a:xfrm>
        </p:spPr>
        <p:txBody>
          <a:bodyPr lIns="0" tIns="72000">
            <a:normAutofit/>
          </a:bodyPr>
          <a:lstStyle>
            <a:lvl1pPr>
              <a:defRPr sz="1400">
                <a:latin typeface="+mn-lt"/>
              </a:defRPr>
            </a:lvl1pPr>
            <a:lvl2pPr>
              <a:defRPr sz="1200">
                <a:latin typeface="+mn-lt"/>
              </a:defRPr>
            </a:lvl2pPr>
            <a:lvl3pPr>
              <a:defRPr sz="1100">
                <a:latin typeface="+mn-lt"/>
              </a:defRPr>
            </a:lvl3pPr>
            <a:lvl4pPr>
              <a:defRPr sz="1050">
                <a:latin typeface="+mn-lt"/>
              </a:defRPr>
            </a:lvl4pPr>
            <a:lvl5pPr>
              <a:defRPr sz="105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rot="16200000" flipV="1">
            <a:off x="5130846" y="1256529"/>
            <a:ext cx="0" cy="1930310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4114414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E5DCEB-1CC8-4AEE-9DEC-6C62AD4FB42C}"/>
              </a:ext>
            </a:extLst>
          </p:cNvPr>
          <p:cNvSpPr/>
          <p:nvPr userDrawn="1"/>
        </p:nvSpPr>
        <p:spPr>
          <a:xfrm>
            <a:off x="0" y="3429000"/>
            <a:ext cx="6096001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09600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7825" y="1190909"/>
            <a:ext cx="4554008" cy="1325563"/>
          </a:xfrm>
        </p:spPr>
        <p:txBody>
          <a:bodyPr lIns="0" anchor="b">
            <a:normAutofit/>
          </a:bodyPr>
          <a:lstStyle>
            <a:lvl1pPr algn="l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97253" y="2516138"/>
            <a:ext cx="4544580" cy="382749"/>
          </a:xfrm>
        </p:spPr>
        <p:txBody>
          <a:bodyPr vert="horz" lIns="0" tIns="45720" rIns="91440" bIns="45720" rtlCol="0" anchor="b">
            <a:normAutofit/>
          </a:bodyPr>
          <a:lstStyle>
            <a:lvl1pPr>
              <a:defRPr lang="en-US" sz="1600" b="1" dirty="0">
                <a:latin typeface="+mj-lt"/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add title here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97253" y="2920422"/>
            <a:ext cx="4544580" cy="3226378"/>
          </a:xfrm>
        </p:spPr>
        <p:txBody>
          <a:bodyPr lIns="0" tIns="72000">
            <a:normAutofit/>
          </a:bodyPr>
          <a:lstStyle>
            <a:lvl1pPr>
              <a:defRPr sz="1400"/>
            </a:lvl1pPr>
            <a:lvl2pPr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3606800"/>
            <a:ext cx="4927601" cy="2540000"/>
          </a:xfrm>
        </p:spPr>
        <p:txBody>
          <a:bodyPr lIns="0" tIns="72000"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6034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37084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 title="Decorative"/>
          <p:cNvSpPr/>
          <p:nvPr userDrawn="1"/>
        </p:nvSpPr>
        <p:spPr>
          <a:xfrm>
            <a:off x="3708400" y="0"/>
            <a:ext cx="4775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2921" y="936980"/>
            <a:ext cx="3686159" cy="1466055"/>
          </a:xfrm>
        </p:spPr>
        <p:txBody>
          <a:bodyPr lIns="0" anchor="t"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52988" y="2407322"/>
            <a:ext cx="368602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52921" y="2811606"/>
            <a:ext cx="3686159" cy="3044825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483600" y="0"/>
            <a:ext cx="3708400" cy="6853712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0643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 title="Decorative">
            <a:extLst>
              <a:ext uri="{FF2B5EF4-FFF2-40B4-BE49-F238E27FC236}">
                <a16:creationId xmlns:a16="http://schemas.microsoft.com/office/drawing/2014/main" id="{60EEF041-4EFF-410A-AFB4-25A65B462B2D}"/>
              </a:ext>
            </a:extLst>
          </p:cNvPr>
          <p:cNvSpPr/>
          <p:nvPr userDrawn="1"/>
        </p:nvSpPr>
        <p:spPr>
          <a:xfrm>
            <a:off x="8181847" y="0"/>
            <a:ext cx="401015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60EEF041-4EFF-410A-AFB4-25A65B462B2D}"/>
              </a:ext>
            </a:extLst>
          </p:cNvPr>
          <p:cNvSpPr/>
          <p:nvPr userDrawn="1"/>
        </p:nvSpPr>
        <p:spPr>
          <a:xfrm>
            <a:off x="4171694" y="0"/>
            <a:ext cx="4010153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33757" y="1680547"/>
            <a:ext cx="368602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5228" y="1680547"/>
            <a:ext cx="3658010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3454" y="2084831"/>
            <a:ext cx="3686159" cy="3044825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75228" y="2084831"/>
            <a:ext cx="3658010" cy="3044825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410" y="1670007"/>
            <a:ext cx="3686159" cy="1466055"/>
          </a:xfrm>
        </p:spPr>
        <p:txBody>
          <a:bodyPr lIns="0" anchor="t">
            <a:normAutofit/>
          </a:bodyPr>
          <a:lstStyle>
            <a:lvl1pPr algn="l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4906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 title="Decorative">
            <a:extLst>
              <a:ext uri="{FF2B5EF4-FFF2-40B4-BE49-F238E27FC236}">
                <a16:creationId xmlns:a16="http://schemas.microsoft.com/office/drawing/2014/main" id="{09156155-C47D-47A0-A08D-DCAC4D742D3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340889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3408891"/>
            <a:ext cx="12203575" cy="344910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68750" y="3666354"/>
            <a:ext cx="3448800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54055" y="3666354"/>
            <a:ext cx="3450265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8447" y="4070639"/>
            <a:ext cx="3448800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254055" y="4070639"/>
            <a:ext cx="3450265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49104"/>
            <a:ext cx="3136900" cy="2168682"/>
          </a:xfrm>
        </p:spPr>
        <p:txBody>
          <a:bodyPr lIns="0" anchor="ctr">
            <a:norm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10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2360141"/>
            <a:ext cx="6096001" cy="4497859"/>
          </a:xfrm>
          <a:prstGeom prst="rect">
            <a:avLst/>
          </a:prstGeom>
          <a:solidFill>
            <a:schemeClr val="accent1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6095999" y="2360141"/>
            <a:ext cx="6096001" cy="449785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607" y="2962016"/>
            <a:ext cx="434078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72685" y="2962016"/>
            <a:ext cx="4342629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7607" y="3366301"/>
            <a:ext cx="4340785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72685" y="3366301"/>
            <a:ext cx="4342629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215" y="358610"/>
            <a:ext cx="7135570" cy="822240"/>
          </a:xfrm>
        </p:spPr>
        <p:txBody>
          <a:bodyPr lIns="0" anchor="t">
            <a:normAutofit/>
          </a:bodyPr>
          <a:lstStyle>
            <a:lvl1pPr algn="ct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1">
                <a:lumMod val="40000"/>
                <a:lumOff val="6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7234858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-1" y="2360141"/>
            <a:ext cx="6096001" cy="4497859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Title 1" title="Decorative">
            <a:extLst>
              <a:ext uri="{FF2B5EF4-FFF2-40B4-BE49-F238E27FC236}">
                <a16:creationId xmlns:a16="http://schemas.microsoft.com/office/drawing/2014/main" id="{FC8F08DC-8736-4BFE-8B72-8DD4184DEBE1}"/>
              </a:ext>
            </a:extLst>
          </p:cNvPr>
          <p:cNvSpPr txBox="1">
            <a:spLocks/>
          </p:cNvSpPr>
          <p:nvPr userDrawn="1"/>
        </p:nvSpPr>
        <p:spPr>
          <a:xfrm>
            <a:off x="6095999" y="2360141"/>
            <a:ext cx="6096001" cy="4497859"/>
          </a:xfrm>
          <a:prstGeom prst="rect">
            <a:avLst/>
          </a:prstGeom>
          <a:solidFill>
            <a:schemeClr val="accent2">
              <a:lumMod val="75000"/>
              <a:lumOff val="25000"/>
            </a:schemeClr>
          </a:solidFill>
        </p:spPr>
        <p:txBody>
          <a:bodyPr vert="horz" lIns="0" tIns="45720" rIns="324000" bIns="45720" rtlCol="0" anchor="ctr">
            <a:normAutofit/>
          </a:bodyPr>
          <a:lstStyle>
            <a:lvl1pPr algn="r">
              <a:lnSpc>
                <a:spcPct val="90000"/>
              </a:lnSpc>
              <a:spcBef>
                <a:spcPct val="0"/>
              </a:spcBef>
              <a:buNone/>
              <a:defRPr sz="4000" b="1" i="0" spc="-150">
                <a:solidFill>
                  <a:schemeClr val="tx2"/>
                </a:solidFill>
                <a:latin typeface="Constantia" panose="02030602050306030303" pitchFamily="18" charset="0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77607" y="2962016"/>
            <a:ext cx="4340785" cy="382749"/>
          </a:xfrm>
        </p:spPr>
        <p:txBody>
          <a:bodyPr lIns="0" anchor="b">
            <a:norm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72685" y="2962016"/>
            <a:ext cx="4342629" cy="382749"/>
          </a:xfrm>
        </p:spPr>
        <p:txBody>
          <a:bodyPr vert="horz" lIns="0" tIns="45720" rIns="91440" bIns="45720" rtlCol="0" anchor="b">
            <a:normAutofit/>
          </a:bodyPr>
          <a:lstStyle>
            <a:lvl1pPr marL="0" indent="0">
              <a:buNone/>
              <a:defRPr lang="en-US" sz="1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/>
            <a:r>
              <a:rPr lang="en-US" dirty="0"/>
              <a:t>Click to add title here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3E20B-DD70-4AFB-9D9B-17969F880C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77607" y="3366301"/>
            <a:ext cx="4340785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EBF543-63D2-4169-AB73-3F4BD242FA6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72685" y="3366301"/>
            <a:ext cx="4342629" cy="2253961"/>
          </a:xfrm>
        </p:spPr>
        <p:txBody>
          <a:bodyPr lIns="0" tIns="72000"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10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215" y="358610"/>
            <a:ext cx="7135570" cy="822240"/>
          </a:xfrm>
        </p:spPr>
        <p:txBody>
          <a:bodyPr lIns="0" anchor="t">
            <a:normAutofit/>
          </a:bodyPr>
          <a:lstStyle>
            <a:lvl1pPr algn="ct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2">
                <a:lumMod val="50000"/>
                <a:lumOff val="5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18496472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948" y="1193765"/>
            <a:ext cx="4385841" cy="1325563"/>
          </a:xfrm>
        </p:spPr>
        <p:txBody>
          <a:bodyPr anchor="b">
            <a:norm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8814" y="2632337"/>
            <a:ext cx="4385841" cy="33575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82016" y="1598619"/>
            <a:ext cx="4869806" cy="1896435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5D558A5-D3BF-4DB7-928F-A20868F3C37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82016" y="1194294"/>
            <a:ext cx="4869806" cy="382749"/>
          </a:xfrm>
        </p:spPr>
        <p:txBody>
          <a:bodyPr lIns="0" anchor="b">
            <a:noAutofit/>
          </a:bodyPr>
          <a:lstStyle>
            <a:lvl1pPr marL="0" indent="0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B2C5FA2F-DD81-4A72-AB26-A4C663724F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2018" y="4093464"/>
            <a:ext cx="4869806" cy="1896435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2EBEB66-5E12-4FD8-AC09-10C992CA7CF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82017" y="3689139"/>
            <a:ext cx="4832794" cy="382749"/>
          </a:xfrm>
        </p:spPr>
        <p:txBody>
          <a:bodyPr lIns="0" anchor="b">
            <a:noAutofit/>
          </a:bodyPr>
          <a:lstStyle>
            <a:lvl1pPr marL="0" indent="0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10" name="Shape 62" title="Decorative">
            <a:extLst>
              <a:ext uri="{FF2B5EF4-FFF2-40B4-BE49-F238E27FC236}">
                <a16:creationId xmlns:a16="http://schemas.microsoft.com/office/drawing/2014/main" id="{2683CBB0-468F-4DD2-853B-FBFFA91B662E}"/>
              </a:ext>
            </a:extLst>
          </p:cNvPr>
          <p:cNvSpPr/>
          <p:nvPr userDrawn="1"/>
        </p:nvSpPr>
        <p:spPr>
          <a:xfrm flipV="1">
            <a:off x="830507" y="1194294"/>
            <a:ext cx="0" cy="4795606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9708105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928658" y="836271"/>
            <a:ext cx="4263342" cy="518545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Text Placeholder 6" title="Decorative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7597" y="836271"/>
            <a:ext cx="4262400" cy="5185458"/>
          </a:xfrm>
          <a:solidFill>
            <a:schemeClr val="accent1"/>
          </a:solidFill>
        </p:spPr>
        <p:txBody>
          <a:bodyPr lIns="252000" tIns="144000" rIns="14400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5033" y="1659770"/>
            <a:ext cx="2558005" cy="1325563"/>
          </a:xfrm>
        </p:spPr>
        <p:txBody>
          <a:bodyPr anchor="t"/>
          <a:lstStyle>
            <a:lvl1pPr algn="l">
              <a:defRPr>
                <a:latin typeface="+mj-lt"/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  <p:sp>
        <p:nvSpPr>
          <p:cNvPr id="9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756506" y="1915220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2174074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 title="Decorative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3206186"/>
            <a:ext cx="12192000" cy="3651813"/>
          </a:xfrm>
          <a:solidFill>
            <a:schemeClr val="accent2"/>
          </a:solidFill>
        </p:spPr>
        <p:txBody>
          <a:bodyPr lIns="5400000" tIns="216000" rIns="180000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053" y="1775520"/>
            <a:ext cx="6435524" cy="1325563"/>
          </a:xfrm>
        </p:spPr>
        <p:txBody>
          <a:bodyPr anchor="b"/>
          <a:lstStyle>
            <a:lvl1pPr algn="l">
              <a:defRPr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71836" y="1"/>
            <a:ext cx="3523423" cy="32061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71836" y="3358587"/>
            <a:ext cx="3523423" cy="32061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2271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33D39E2-2188-4621-B115-A912A057E8A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199" y="4586456"/>
            <a:ext cx="10349090" cy="1577281"/>
          </a:xfrm>
          <a:noFill/>
          <a:ln>
            <a:noFill/>
          </a:ln>
        </p:spPr>
        <p:txBody>
          <a:bodyPr lIns="0" tIns="216000" r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3717212"/>
            <a:ext cx="10349089" cy="854791"/>
          </a:xfrm>
        </p:spPr>
        <p:txBody>
          <a:bodyPr lIns="0" rIns="0" anchor="b"/>
          <a:lstStyle>
            <a:lvl1pPr algn="ctr">
              <a:defRPr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836271"/>
            <a:ext cx="10349089" cy="251652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1282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title="Decorative">
            <a:extLst>
              <a:ext uri="{FF2B5EF4-FFF2-40B4-BE49-F238E27FC236}">
                <a16:creationId xmlns:a16="http://schemas.microsoft.com/office/drawing/2014/main" id="{9DF8596F-E730-47C4-86C3-F4A9B3F78268}"/>
              </a:ext>
            </a:extLst>
          </p:cNvPr>
          <p:cNvSpPr/>
          <p:nvPr userDrawn="1"/>
        </p:nvSpPr>
        <p:spPr>
          <a:xfrm>
            <a:off x="0" y="0"/>
            <a:ext cx="4745620" cy="3428990"/>
          </a:xfrm>
          <a:prstGeom prst="rect">
            <a:avLst/>
          </a:prstGeom>
          <a:solidFill>
            <a:schemeClr val="accent2"/>
          </a:solidFill>
        </p:spPr>
        <p:txBody>
          <a:bodyPr vert="horz" lIns="252000" tIns="144000" rIns="144000" bIns="45720" rtlCol="0">
            <a:no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endParaRPr lang="en-US" sz="1400" b="0" i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BE84B7CE-D997-4F92-BD9D-3F9DE2782E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45620" y="3428990"/>
            <a:ext cx="7446380" cy="342900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0731EC-67BA-493B-B1C7-6258DD2B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659770"/>
            <a:ext cx="3085618" cy="1325563"/>
          </a:xfrm>
        </p:spPr>
        <p:txBody>
          <a:bodyPr lIns="0" anchor="t"/>
          <a:lstStyle>
            <a:lvl1pPr algn="l">
              <a:defRPr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</a:t>
            </a:r>
            <a:br>
              <a:rPr lang="en-US" dirty="0"/>
            </a:br>
            <a:r>
              <a:rPr lang="en-US" dirty="0"/>
              <a:t>Add Title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E0AB4DF-4264-4631-9A72-72B25F9BEE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59078" y="1197273"/>
            <a:ext cx="6121722" cy="382749"/>
          </a:xfrm>
        </p:spPr>
        <p:txBody>
          <a:bodyPr lIns="0" tIns="0" anchor="t">
            <a:normAutofit/>
          </a:bodyPr>
          <a:lstStyle>
            <a:lvl1pPr marL="0" indent="0">
              <a:buNone/>
              <a:defRPr sz="1600" b="1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Click to add title here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E3F0CD0-D764-45BB-9798-E9046593B3A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59078" y="1588155"/>
            <a:ext cx="6121722" cy="1397178"/>
          </a:xfrm>
        </p:spPr>
        <p:txBody>
          <a:bodyPr lIns="0" tIns="0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E3F0CD0-D764-45BB-9798-E9046593B3A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200" y="3737092"/>
            <a:ext cx="3085618" cy="2663707"/>
          </a:xfrm>
        </p:spPr>
        <p:txBody>
          <a:bodyPr lIns="0" tIns="0">
            <a:norm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63622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9B9B3BD2-24FF-4E30-B0DA-4DCD6E57D9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F92C0C-7E68-45AE-8824-6858C68747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2502" y="4973519"/>
            <a:ext cx="7299618" cy="1440000"/>
          </a:xfrm>
          <a:solidFill>
            <a:schemeClr val="accent1"/>
          </a:solidFill>
        </p:spPr>
        <p:txBody>
          <a:bodyPr lIns="21600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536023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9B9B3BD2-24FF-4E30-B0DA-4DCD6E57D9F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0271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7474" y="3665204"/>
            <a:ext cx="7304526" cy="2196780"/>
          </a:xfrm>
          <a:solidFill>
            <a:schemeClr val="accent1"/>
          </a:solidFill>
        </p:spPr>
        <p:txBody>
          <a:bodyPr lIns="274320" tIns="182880" rIns="182880" bIns="18288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i="0" kern="1200" spc="-150" dirty="0">
                <a:solidFill>
                  <a:schemeClr val="bg1"/>
                </a:solidFill>
                <a:latin typeface="+mj-lt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4887473" y="3665204"/>
            <a:ext cx="1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4259740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A80859-BDA6-44AA-A750-4E06108B9B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887474" y="3665204"/>
            <a:ext cx="7304526" cy="2196780"/>
          </a:xfrm>
          <a:solidFill>
            <a:schemeClr val="accent2"/>
          </a:solidFill>
        </p:spPr>
        <p:txBody>
          <a:bodyPr lIns="274320" tIns="182880" rIns="182880" bIns="18288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000" b="1" i="0" kern="1200" spc="-150" dirty="0">
                <a:solidFill>
                  <a:schemeClr val="bg1"/>
                </a:solidFill>
                <a:latin typeface="+mj-lt"/>
                <a:ea typeface="+mj-ea"/>
                <a:cs typeface="Gill Sans" panose="020B0502020104020203" pitchFamily="34" charset="-79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flipV="1">
            <a:off x="4887473" y="3665204"/>
            <a:ext cx="1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29559417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8DF09845-7890-4D10-A53B-2A4D0531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5688402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72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80013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9541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8DF09845-7890-4D10-A53B-2A4D05316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40" y="5688402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3891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680013"/>
            <a:ext cx="12192000" cy="54979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582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6611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 title="Decorative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7970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8DE1C71F-8DD3-4FFB-B233-CF08AE5260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 title="Decorative"/>
          <p:cNvSpPr/>
          <p:nvPr userDrawn="1"/>
        </p:nvSpPr>
        <p:spPr>
          <a:xfrm>
            <a:off x="0" y="4735870"/>
            <a:ext cx="12192000" cy="1500431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4">
            <a:extLst>
              <a:ext uri="{FF2B5EF4-FFF2-40B4-BE49-F238E27FC236}">
                <a16:creationId xmlns:a16="http://schemas.microsoft.com/office/drawing/2014/main" id="{7EBB9618-FC05-4C85-8241-A1EFCE812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96" y="5074550"/>
            <a:ext cx="8717280" cy="823070"/>
          </a:xfrm>
          <a:noFill/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633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Decorative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sp>
          <p:nvSpPr>
            <p:cNvPr id="6" name="IMAGE PLACEHOLDER" title="Decorative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2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endParaRPr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anchor="b">
            <a:noAutofit/>
          </a:bodyPr>
          <a:lstStyle>
            <a:lvl1pPr marL="0" indent="0" algn="r">
              <a:buNone/>
              <a:defRPr sz="30000">
                <a:solidFill>
                  <a:schemeClr val="accent2">
                    <a:lumMod val="75000"/>
                    <a:lumOff val="25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948043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Decorative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sp>
          <p:nvSpPr>
            <p:cNvPr id="6" name="IMAGE PLACEHOLDER" title="Decorative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endParaRPr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anchor="b">
            <a:noAutofit/>
          </a:bodyPr>
          <a:lstStyle>
            <a:lvl1pPr marL="0" indent="0" algn="r">
              <a:buNone/>
              <a:defRPr sz="30000">
                <a:solidFill>
                  <a:schemeClr val="accent1">
                    <a:lumMod val="60000"/>
                    <a:lumOff val="40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26495172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3413895" y="419827"/>
            <a:ext cx="7939904" cy="6018346"/>
            <a:chOff x="8585200" y="440266"/>
            <a:chExt cx="14753564" cy="11183013"/>
          </a:xfrm>
        </p:grpSpPr>
        <p:sp>
          <p:nvSpPr>
            <p:cNvPr id="5" name="Dikdörtgen" title="Decorative"/>
            <p:cNvSpPr/>
            <p:nvPr userDrawn="1"/>
          </p:nvSpPr>
          <p:spPr>
            <a:xfrm>
              <a:off x="8585200" y="440266"/>
              <a:ext cx="6156127" cy="9967848"/>
            </a:xfrm>
            <a:prstGeom prst="rect">
              <a:avLst/>
            </a:prstGeom>
            <a:solidFill>
              <a:srgbClr val="1F1F2A">
                <a:alpha val="13798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defRPr sz="32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dirty="0"/>
            </a:p>
          </p:txBody>
        </p:sp>
        <p:sp>
          <p:nvSpPr>
            <p:cNvPr id="6" name="IMAGE PLACEHOLDER" title="Decorative"/>
            <p:cNvSpPr/>
            <p:nvPr userDrawn="1"/>
          </p:nvSpPr>
          <p:spPr>
            <a:xfrm>
              <a:off x="10168466" y="1092200"/>
              <a:ext cx="13170298" cy="10531079"/>
            </a:xfrm>
            <a:prstGeom prst="rect">
              <a:avLst/>
            </a:prstGeom>
            <a:solidFill>
              <a:schemeClr val="accent4"/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lIns="0" tIns="0" rIns="0" bIns="0" anchor="ctr"/>
            <a:lstStyle>
              <a:lvl1pPr>
                <a:defRPr b="0">
                  <a:solidFill>
                    <a:srgbClr val="F3F3F3"/>
                  </a:solidFill>
                  <a:latin typeface="Raleway"/>
                  <a:ea typeface="Raleway"/>
                  <a:cs typeface="Raleway"/>
                  <a:sym typeface="Raleway"/>
                </a:defRPr>
              </a:lvl1pPr>
            </a:lstStyle>
            <a:p>
              <a:endParaRPr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710961-EE19-42C5-8B1B-B6C9862262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69027"/>
            <a:ext cx="2489200" cy="3124200"/>
          </a:xfrm>
        </p:spPr>
        <p:txBody>
          <a:bodyPr tIns="0" bIns="0" anchor="b">
            <a:noAutofit/>
          </a:bodyPr>
          <a:lstStyle>
            <a:lvl1pPr marL="0" indent="0" algn="r">
              <a:buNone/>
              <a:defRPr sz="30000">
                <a:solidFill>
                  <a:schemeClr val="accent4">
                    <a:lumMod val="40000"/>
                    <a:lumOff val="60000"/>
                    <a:alpha val="2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575" y="4500560"/>
            <a:ext cx="6536692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</p:spTree>
    <p:extLst>
      <p:ext uri="{BB962C8B-B14F-4D97-AF65-F5344CB8AC3E}">
        <p14:creationId xmlns:p14="http://schemas.microsoft.com/office/powerpoint/2010/main" val="36834422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 title="Decorative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2">
              <a:lumMod val="75000"/>
              <a:lumOff val="25000"/>
            </a:schemeClr>
          </a:solidFill>
        </p:spPr>
        <p:txBody>
          <a:bodyPr bIns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552306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 title="Decorative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1">
              <a:lumMod val="60000"/>
              <a:lumOff val="40000"/>
            </a:schemeClr>
          </a:solidFill>
        </p:spPr>
        <p:txBody>
          <a:bodyPr bIns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1717688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 title="Decorative">
            <a:extLst>
              <a:ext uri="{FF2B5EF4-FFF2-40B4-BE49-F238E27FC236}">
                <a16:creationId xmlns:a16="http://schemas.microsoft.com/office/drawing/2014/main" id="{E0729B41-53A1-4BDC-BF75-A9E553C70D89}"/>
              </a:ext>
            </a:extLst>
          </p:cNvPr>
          <p:cNvSpPr/>
          <p:nvPr userDrawn="1"/>
        </p:nvSpPr>
        <p:spPr>
          <a:xfrm>
            <a:off x="0" y="1405466"/>
            <a:ext cx="12192000" cy="365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C2A57E-453E-4CB0-8392-79C8834529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1906059"/>
            <a:ext cx="7882467" cy="1694180"/>
          </a:xfrm>
        </p:spPr>
        <p:txBody>
          <a:bodyPr lIns="0" anchor="t">
            <a:noAutofit/>
          </a:bodyPr>
          <a:lstStyle>
            <a:lvl1pPr>
              <a:defRPr sz="6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6E820AC0-D6D8-48F9-9D9F-A17400A404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30361" y="4554447"/>
            <a:ext cx="2489200" cy="3124198"/>
          </a:xfrm>
          <a:solidFill>
            <a:schemeClr val="accent4">
              <a:lumMod val="40000"/>
              <a:lumOff val="60000"/>
            </a:schemeClr>
          </a:solidFill>
        </p:spPr>
        <p:txBody>
          <a:bodyPr bIns="0" anchor="b">
            <a:noAutofit/>
          </a:bodyPr>
          <a:lstStyle>
            <a:lvl1pPr marL="0" indent="0" algn="ctr">
              <a:buNone/>
              <a:defRPr sz="250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217497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49791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title="Decorative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0" y="0"/>
            <a:ext cx="6057900" cy="6857995"/>
          </a:xfrm>
          <a:prstGeom prst="rect">
            <a:avLst/>
          </a:prstGeom>
          <a:solidFill>
            <a:schemeClr val="accent2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74809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Picture Placeholder 5" title="Decorative">
            <a:extLst>
              <a:ext uri="{FF2B5EF4-FFF2-40B4-BE49-F238E27FC236}">
                <a16:creationId xmlns:a16="http://schemas.microsoft.com/office/drawing/2014/main" id="{EADDC907-00BA-437D-8631-DCDAA19616A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9917" y="1002146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44A0EDB5-B80A-4225-9741-99690ADBCE8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49917" y="2291505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E5C18081-A6EE-421D-96AC-0A7FA46F744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49917" y="3580864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5" title="Decorative">
            <a:extLst>
              <a:ext uri="{FF2B5EF4-FFF2-40B4-BE49-F238E27FC236}">
                <a16:creationId xmlns:a16="http://schemas.microsoft.com/office/drawing/2014/main" id="{1D21CB0A-3210-4B51-85A0-5111AEBA21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49917" y="4870223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1100290"/>
            <a:ext cx="4008437" cy="1395208"/>
          </a:xfrm>
        </p:spPr>
        <p:txBody>
          <a:bodyPr lIns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256115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bg1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498661"/>
            <a:ext cx="4008438" cy="2560899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2124643"/>
            <a:ext cx="0" cy="2188806"/>
          </a:xfrm>
          <a:prstGeom prst="line">
            <a:avLst/>
          </a:prstGeom>
          <a:ln w="76200">
            <a:solidFill>
              <a:schemeClr val="accent2">
                <a:lumMod val="50000"/>
                <a:lumOff val="5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4426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382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58980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1100290"/>
            <a:ext cx="4008437" cy="1395208"/>
          </a:xfrm>
        </p:spPr>
        <p:txBody>
          <a:bodyPr lIns="0" anchor="b"/>
          <a:lstStyle>
            <a:lvl1pPr>
              <a:defRPr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256115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3498661"/>
            <a:ext cx="4008438" cy="2560899"/>
          </a:xfr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2124643"/>
            <a:ext cx="0" cy="2188806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E5B409A-28A1-4F13-9C1C-E15291930DF1}"/>
              </a:ext>
            </a:extLst>
          </p:cNvPr>
          <p:cNvSpPr/>
          <p:nvPr userDrawn="1"/>
        </p:nvSpPr>
        <p:spPr>
          <a:xfrm>
            <a:off x="6721671" y="1047456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0A9508C-D302-4643-AFFA-37BE20A4CF91}"/>
              </a:ext>
            </a:extLst>
          </p:cNvPr>
          <p:cNvSpPr/>
          <p:nvPr userDrawn="1"/>
        </p:nvSpPr>
        <p:spPr>
          <a:xfrm>
            <a:off x="6721671" y="2342488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C430BF1-F654-4C13-9094-97AE78B80696}"/>
              </a:ext>
            </a:extLst>
          </p:cNvPr>
          <p:cNvSpPr/>
          <p:nvPr userDrawn="1"/>
        </p:nvSpPr>
        <p:spPr>
          <a:xfrm>
            <a:off x="6721671" y="3644740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4F3E6A2-CCB8-4870-9797-40002216D2B3}"/>
              </a:ext>
            </a:extLst>
          </p:cNvPr>
          <p:cNvSpPr/>
          <p:nvPr userDrawn="1"/>
        </p:nvSpPr>
        <p:spPr>
          <a:xfrm>
            <a:off x="6721671" y="4935469"/>
            <a:ext cx="754743" cy="754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3725AD6-E3CC-4FAC-94F3-1F4CB56D222F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874411" y="1200196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8" name="Picture Placeholder 3">
            <a:extLst>
              <a:ext uri="{FF2B5EF4-FFF2-40B4-BE49-F238E27FC236}">
                <a16:creationId xmlns:a16="http://schemas.microsoft.com/office/drawing/2014/main" id="{C80D4B49-1275-4A83-A987-EC233FB6CC3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74411" y="2506752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9" name="Picture Placeholder 3">
            <a:extLst>
              <a:ext uri="{FF2B5EF4-FFF2-40B4-BE49-F238E27FC236}">
                <a16:creationId xmlns:a16="http://schemas.microsoft.com/office/drawing/2014/main" id="{7B475AE2-C1A9-4191-A31B-5D6893397E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874411" y="3797479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0" name="Picture Placeholder 3">
            <a:extLst>
              <a:ext uri="{FF2B5EF4-FFF2-40B4-BE49-F238E27FC236}">
                <a16:creationId xmlns:a16="http://schemas.microsoft.com/office/drawing/2014/main" id="{C29F28E2-C28B-447C-818F-8676A82EEAA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874411" y="5088208"/>
            <a:ext cx="449262" cy="4492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7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1922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title="Decorative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0" y="3721472"/>
            <a:ext cx="12192000" cy="3136523"/>
          </a:xfrm>
          <a:prstGeom prst="rect">
            <a:avLst/>
          </a:prstGeom>
          <a:solidFill>
            <a:schemeClr val="accent2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543" y="358610"/>
            <a:ext cx="10854914" cy="804759"/>
          </a:xfrm>
        </p:spPr>
        <p:txBody>
          <a:bodyPr lIns="0"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6" name="Picture Placeholder 5" title="Decorative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78803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5" title="Decorative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26108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Picture Placeholder 5" title="Decorative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073413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5" title="Decorative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920718" y="2592710"/>
            <a:ext cx="973759" cy="973759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780" y="3920809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76825" y="3923752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22870" y="3920809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8916" y="3916626"/>
            <a:ext cx="2469806" cy="73169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544" y="1489701"/>
            <a:ext cx="10854914" cy="541483"/>
          </a:xfr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2">
                <a:lumMod val="75000"/>
                <a:lumOff val="25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638410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0780" y="4601529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76825" y="4604472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22870" y="4601529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68916" y="4597346"/>
            <a:ext cx="2469806" cy="1562154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543" y="358610"/>
            <a:ext cx="10854914" cy="804759"/>
          </a:xfrm>
        </p:spPr>
        <p:txBody>
          <a:bodyPr lIns="0" anchor="b">
            <a:normAutofit/>
          </a:bodyPr>
          <a:lstStyle>
            <a:lvl1pPr algn="ctr">
              <a:defRPr sz="4000"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A4E9B315-244E-41A8-B655-63FCC22CC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8544" y="1489701"/>
            <a:ext cx="10854914" cy="731691"/>
          </a:xfrm>
        </p:spPr>
        <p:txBody>
          <a:bodyPr lIns="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222583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D7457D0-C252-49A3-9635-C29B38A49BDC}"/>
              </a:ext>
            </a:extLst>
          </p:cNvPr>
          <p:cNvSpPr/>
          <p:nvPr userDrawn="1"/>
        </p:nvSpPr>
        <p:spPr>
          <a:xfrm>
            <a:off x="1179625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66715FF-568E-4151-A75B-79EC2EC52AED}"/>
              </a:ext>
            </a:extLst>
          </p:cNvPr>
          <p:cNvSpPr/>
          <p:nvPr userDrawn="1"/>
        </p:nvSpPr>
        <p:spPr>
          <a:xfrm>
            <a:off x="4025670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E41CAAB-44C4-48D7-80E1-3BF0D8006A5A}"/>
              </a:ext>
            </a:extLst>
          </p:cNvPr>
          <p:cNvSpPr/>
          <p:nvPr userDrawn="1"/>
        </p:nvSpPr>
        <p:spPr>
          <a:xfrm>
            <a:off x="6871715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251A171-181E-416A-9BB8-F6DBEB470707}"/>
              </a:ext>
            </a:extLst>
          </p:cNvPr>
          <p:cNvSpPr/>
          <p:nvPr userDrawn="1"/>
        </p:nvSpPr>
        <p:spPr>
          <a:xfrm>
            <a:off x="9717761" y="3047656"/>
            <a:ext cx="1372116" cy="13721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4" name="Picture Placeholder 3">
            <a:extLst>
              <a:ext uri="{FF2B5EF4-FFF2-40B4-BE49-F238E27FC236}">
                <a16:creationId xmlns:a16="http://schemas.microsoft.com/office/drawing/2014/main" id="{FE6EF7CF-2190-49FE-8BAE-D2863ECD5CA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955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47D99824-ECF4-4A44-A7CE-84F3AC262C3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2149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Picture Placeholder 3">
            <a:extLst>
              <a:ext uri="{FF2B5EF4-FFF2-40B4-BE49-F238E27FC236}">
                <a16:creationId xmlns:a16="http://schemas.microsoft.com/office/drawing/2014/main" id="{F1AE9D02-1431-4CC3-8919-5D21732C45C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0978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69207058-4EB8-4D3C-B236-53DC24F30D9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955325" y="3263556"/>
            <a:ext cx="940316" cy="940316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20055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title="Decorative">
            <a:extLst>
              <a:ext uri="{FF2B5EF4-FFF2-40B4-BE49-F238E27FC236}">
                <a16:creationId xmlns:a16="http://schemas.microsoft.com/office/drawing/2014/main" id="{BC0DB138-926E-4EF2-BFC2-93D610E35703}"/>
              </a:ext>
            </a:extLst>
          </p:cNvPr>
          <p:cNvSpPr/>
          <p:nvPr userDrawn="1"/>
        </p:nvSpPr>
        <p:spPr>
          <a:xfrm>
            <a:off x="6134100" y="0"/>
            <a:ext cx="6057900" cy="6857995"/>
          </a:xfrm>
          <a:prstGeom prst="rect">
            <a:avLst/>
          </a:prstGeom>
          <a:solidFill>
            <a:srgbClr val="DFE3E9"/>
          </a:solidFill>
        </p:spPr>
        <p:txBody>
          <a:bodyPr vert="horz" lIns="1296000" tIns="45720" rIns="432000" bIns="45720" rtlCol="0" anchor="ctr">
            <a:normAutofit/>
          </a:bodyPr>
          <a:lstStyle/>
          <a:p>
            <a:pPr lvl="0" indent="0">
              <a:lnSpc>
                <a:spcPct val="100000"/>
              </a:lnSpc>
              <a:spcBef>
                <a:spcPts val="1000"/>
              </a:spcBef>
              <a:buFontTx/>
              <a:buNone/>
            </a:pPr>
            <a:endParaRPr lang="en-US" sz="1400" b="0" i="0" spc="0" noProof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B2C2DA-ADF3-D44B-8824-9B44E01F74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057" y="2234610"/>
            <a:ext cx="4008437" cy="1395208"/>
          </a:xfrm>
        </p:spPr>
        <p:txBody>
          <a:bodyPr lIns="0" anchor="b"/>
          <a:lstStyle>
            <a:lvl1pPr>
              <a:defRPr b="1"/>
            </a:lvl1pPr>
          </a:lstStyle>
          <a:p>
            <a:r>
              <a:rPr lang="en-US" noProof="0"/>
              <a:t>Click to Add Slide Title Here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6CAA743B-32D9-CE44-9E46-D38DB57EF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1058" y="3695479"/>
            <a:ext cx="4008437" cy="602887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6" name="Picture Placeholder 5" title="Decorative">
            <a:extLst>
              <a:ext uri="{FF2B5EF4-FFF2-40B4-BE49-F238E27FC236}">
                <a16:creationId xmlns:a16="http://schemas.microsoft.com/office/drawing/2014/main" id="{8C7AA169-6546-4620-BD7B-7B36553C2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2922" y="954224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Picture Placeholder 5" title="Decorative">
            <a:extLst>
              <a:ext uri="{FF2B5EF4-FFF2-40B4-BE49-F238E27FC236}">
                <a16:creationId xmlns:a16="http://schemas.microsoft.com/office/drawing/2014/main" id="{CE9C16DA-A24B-4516-BCC8-C747730478D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2922" y="2245735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3" name="Picture Placeholder 5" title="Decorative">
            <a:extLst>
              <a:ext uri="{FF2B5EF4-FFF2-40B4-BE49-F238E27FC236}">
                <a16:creationId xmlns:a16="http://schemas.microsoft.com/office/drawing/2014/main" id="{A498122E-BB6F-4765-B85E-6410B9CE17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02922" y="3537246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4" name="Picture Placeholder 5" title="Decorative">
            <a:extLst>
              <a:ext uri="{FF2B5EF4-FFF2-40B4-BE49-F238E27FC236}">
                <a16:creationId xmlns:a16="http://schemas.microsoft.com/office/drawing/2014/main" id="{D19B2F25-5E98-4166-8476-BE599D16121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02922" y="4828757"/>
            <a:ext cx="973759" cy="973759"/>
          </a:xfrm>
          <a:prstGeom prst="ellipse">
            <a:avLst/>
          </a:prstGeom>
          <a:noFill/>
          <a:ln w="3810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985C547-771F-4BD4-ADA8-B270DC50BDB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718323" y="1074809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5726DA1D-D34F-4505-9722-98586A88D8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718323" y="2365537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DA05F0E8-C4BA-4839-9D3B-C830E739802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718323" y="3656265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9" name="Text Placeholder 8">
            <a:extLst>
              <a:ext uri="{FF2B5EF4-FFF2-40B4-BE49-F238E27FC236}">
                <a16:creationId xmlns:a16="http://schemas.microsoft.com/office/drawing/2014/main" id="{3BDE5625-360A-435B-8812-2FFD30C93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718323" y="494699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5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918496" y="3276108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4194667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64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title="Decorative"/>
          <p:cNvSpPr/>
          <p:nvPr userDrawn="1"/>
        </p:nvSpPr>
        <p:spPr>
          <a:xfrm>
            <a:off x="0" y="0"/>
            <a:ext cx="12192000" cy="28096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BBE79-9A2D-485C-A5FF-D6F6AFD2A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581" y="597067"/>
            <a:ext cx="8768625" cy="1149325"/>
          </a:xfrm>
        </p:spPr>
        <p:txBody>
          <a:bodyPr l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0D8C8A61-C19F-4EF6-A991-5B6EFC5F7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8871" y="3050995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FB28CC40-CBF3-4E1C-841D-45C7739F9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842264" y="3050995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12606688-9042-46BE-82EA-2A9034C21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5657" y="3061267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" title="Decorative">
            <a:extLst>
              <a:ext uri="{FF2B5EF4-FFF2-40B4-BE49-F238E27FC236}">
                <a16:creationId xmlns:a16="http://schemas.microsoft.com/office/drawing/2014/main" id="{94A72397-DF36-48ED-9888-0827D143B9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49049" y="3061267"/>
            <a:ext cx="1643384" cy="164338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D736A8B-DD51-4DE5-A500-3F2E06CA9E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4711" y="527200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88F0D2C-15BE-4CDF-B390-80500DDD743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4711" y="479147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C14EC5C-D80F-42F2-A5F0-D4F07AADAEC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10942" y="527200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35DD3B7-76E7-45B9-B75B-30D7AFC8EE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10942" y="479147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5A499762-AEDB-43BC-89CC-CC0602BEAF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17173" y="528227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880EDD7E-326D-47DC-B58D-88ECE1D00F9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17173" y="480174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DB92C933-F978-486C-A305-0BAC73E0F15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023403" y="5282275"/>
            <a:ext cx="2517605" cy="1029458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B18BFAE0-942E-42DB-BD07-596D50E07E3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23403" y="4801749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21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6096000" y="759266"/>
            <a:ext cx="0" cy="2188805"/>
          </a:xfrm>
          <a:prstGeom prst="line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76455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 title="Decorative"/>
          <p:cNvSpPr/>
          <p:nvPr userDrawn="1"/>
        </p:nvSpPr>
        <p:spPr>
          <a:xfrm>
            <a:off x="0" y="1964267"/>
            <a:ext cx="3052729" cy="244350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 title="Decorative"/>
          <p:cNvSpPr/>
          <p:nvPr userDrawn="1"/>
        </p:nvSpPr>
        <p:spPr>
          <a:xfrm>
            <a:off x="6092848" y="1964267"/>
            <a:ext cx="3052729" cy="244350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 title="Decorative"/>
          <p:cNvSpPr/>
          <p:nvPr userDrawn="1"/>
        </p:nvSpPr>
        <p:spPr>
          <a:xfrm>
            <a:off x="9139272" y="4414498"/>
            <a:ext cx="3052729" cy="2443502"/>
          </a:xfrm>
          <a:prstGeom prst="rect">
            <a:avLst/>
          </a:prstGeom>
          <a:solidFill>
            <a:schemeClr val="accent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BBE79-9A2D-485C-A5FF-D6F6AFD2AFC3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2106887" y="616350"/>
            <a:ext cx="7978227" cy="1062602"/>
          </a:xfrm>
        </p:spPr>
        <p:txBody>
          <a:bodyPr lIns="0"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" name="Picture Placeholder 4" title="Decorative">
            <a:extLst>
              <a:ext uri="{FF2B5EF4-FFF2-40B4-BE49-F238E27FC236}">
                <a16:creationId xmlns:a16="http://schemas.microsoft.com/office/drawing/2014/main" id="{0D8C8A61-C19F-4EF6-A991-5B6EFC5F7AF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4416552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4" title="Decorative">
            <a:extLst>
              <a:ext uri="{FF2B5EF4-FFF2-40B4-BE49-F238E27FC236}">
                <a16:creationId xmlns:a16="http://schemas.microsoft.com/office/drawing/2014/main" id="{12606688-9042-46BE-82EA-2A9034C212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6424" y="1964267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4" title="Decorative">
            <a:extLst>
              <a:ext uri="{FF2B5EF4-FFF2-40B4-BE49-F238E27FC236}">
                <a16:creationId xmlns:a16="http://schemas.microsoft.com/office/drawing/2014/main" id="{94A72397-DF36-48ED-9888-0827D143B9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137904" y="1964267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Rectangle 25" title="Decorative"/>
          <p:cNvSpPr/>
          <p:nvPr userDrawn="1"/>
        </p:nvSpPr>
        <p:spPr>
          <a:xfrm>
            <a:off x="3046424" y="4414498"/>
            <a:ext cx="3052729" cy="24435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D736A8B-DD51-4DE5-A500-3F2E06CA9E12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264410" y="3652861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088F0D2C-15BE-4CDF-B390-80500DDD7436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264410" y="3248535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C14EC5C-D80F-42F2-A5F0-D4F07AADAECE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6359042" y="3652861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35DD3B7-76E7-45B9-B75B-30D7AFC8EE6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6359042" y="3248535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B9FAC90-EA8D-4C0E-A0D1-0D252B50A12F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3288925" y="5167572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5556F808-0B84-4923-9C86-83F13CFABB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288925" y="4763246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6D49870F-68D7-4CDC-8F2A-696151FA2B90}"/>
              </a:ext>
            </a:extLst>
          </p:cNvPr>
          <p:cNvSpPr>
            <a:spLocks noGrp="1"/>
          </p:cNvSpPr>
          <p:nvPr userDrawn="1">
            <p:ph type="body" sz="quarter" idx="21"/>
          </p:nvPr>
        </p:nvSpPr>
        <p:spPr>
          <a:xfrm>
            <a:off x="9412281" y="5167572"/>
            <a:ext cx="2517605" cy="484146"/>
          </a:xfrm>
        </p:spPr>
        <p:txBody>
          <a:bodyPr lIns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530C251D-6B9A-485B-A02D-AAF34ECA7B5D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412281" y="4763246"/>
            <a:ext cx="2517605" cy="382749"/>
          </a:xfrm>
        </p:spPr>
        <p:txBody>
          <a:bodyPr lIns="0" anchor="b">
            <a:noAutofit/>
          </a:bodyPr>
          <a:lstStyle>
            <a:lvl1pPr marL="0" indent="0" algn="ctr">
              <a:buNone/>
              <a:defRPr sz="1600" b="1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NAME HERE</a:t>
            </a:r>
          </a:p>
        </p:txBody>
      </p:sp>
      <p:sp>
        <p:nvSpPr>
          <p:cNvPr id="31" name="Picture Placeholder 4" title="Decorative">
            <a:extLst>
              <a:ext uri="{FF2B5EF4-FFF2-40B4-BE49-F238E27FC236}">
                <a16:creationId xmlns:a16="http://schemas.microsoft.com/office/drawing/2014/main" id="{FB28CC40-CBF3-4E1C-841D-45C7739F9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2848" y="4416552"/>
            <a:ext cx="3054096" cy="2441448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1750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2247900"/>
            <a:ext cx="5620473" cy="387032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F4DF3-3822-4AC9-9C82-C8D284E443EB}"/>
              </a:ext>
            </a:extLst>
          </p:cNvPr>
          <p:cNvSpPr/>
          <p:nvPr userDrawn="1"/>
        </p:nvSpPr>
        <p:spPr>
          <a:xfrm>
            <a:off x="5937569" y="2082800"/>
            <a:ext cx="5620473" cy="101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0096353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7" name="Shape 62" title="Decorative">
            <a:extLst>
              <a:ext uri="{FF2B5EF4-FFF2-40B4-BE49-F238E27FC236}">
                <a16:creationId xmlns:a16="http://schemas.microsoft.com/office/drawing/2014/main" id="{5C48ADE8-5D65-4FF2-93E1-D504137454D1}"/>
              </a:ext>
            </a:extLst>
          </p:cNvPr>
          <p:cNvSpPr/>
          <p:nvPr userDrawn="1"/>
        </p:nvSpPr>
        <p:spPr>
          <a:xfrm flipV="1">
            <a:off x="5770807" y="839972"/>
            <a:ext cx="0" cy="5370328"/>
          </a:xfrm>
          <a:prstGeom prst="line">
            <a:avLst/>
          </a:prstGeom>
          <a:ln w="76200">
            <a:solidFill>
              <a:schemeClr val="accent1">
                <a:alpha val="97000"/>
              </a:schemeClr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13101273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EE74C1-9E1A-46A4-9261-8F389FEAB7F4}"/>
              </a:ext>
            </a:extLst>
          </p:cNvPr>
          <p:cNvSpPr/>
          <p:nvPr userDrawn="1"/>
        </p:nvSpPr>
        <p:spPr>
          <a:xfrm>
            <a:off x="5727700" y="0"/>
            <a:ext cx="64643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1476893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EE74C1-9E1A-46A4-9261-8F389FEAB7F4}"/>
              </a:ext>
            </a:extLst>
          </p:cNvPr>
          <p:cNvSpPr/>
          <p:nvPr userDrawn="1"/>
        </p:nvSpPr>
        <p:spPr>
          <a:xfrm>
            <a:off x="5727700" y="0"/>
            <a:ext cx="64643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39972"/>
            <a:ext cx="4767262" cy="1342045"/>
          </a:xfrm>
        </p:spPr>
        <p:txBody>
          <a:bodyPr lIns="0" anchor="b">
            <a:norm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35242"/>
            <a:ext cx="4767262" cy="34832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  <a:latin typeface="+mn-lt"/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BC005EA5-AC3E-B248-B6E7-9CA2F3092AA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247679"/>
            <a:ext cx="4767262" cy="321901"/>
          </a:xfrm>
        </p:spPr>
        <p:txBody>
          <a:bodyPr lIns="0" anchor="t">
            <a:normAutofit/>
          </a:bodyPr>
          <a:lstStyle>
            <a:lvl1pPr marL="0" indent="0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SUBTITLE HERE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937569" y="839972"/>
            <a:ext cx="5620473" cy="527825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1542580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180" y="687572"/>
            <a:ext cx="4767262" cy="1342045"/>
          </a:xfrm>
        </p:spPr>
        <p:txBody>
          <a:bodyPr lIns="0" anchor="b">
            <a:normAutofit/>
          </a:bodyPr>
          <a:lstStyle>
            <a:lvl1pPr algn="r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20" y="687573"/>
            <a:ext cx="5370740" cy="1342044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392680"/>
            <a:ext cx="10719842" cy="416750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445607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F6D2B1F-21AB-FC4C-ADF6-BC4463A62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180" y="687572"/>
            <a:ext cx="4767262" cy="1342045"/>
          </a:xfrm>
        </p:spPr>
        <p:txBody>
          <a:bodyPr lIns="0" anchor="b">
            <a:normAutofit/>
          </a:bodyPr>
          <a:lstStyle>
            <a:lvl1pPr algn="r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F1372009-C299-3A49-80B3-22EAC70160E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15420" y="687573"/>
            <a:ext cx="5370740" cy="1342044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400" spc="0">
                <a:solidFill>
                  <a:schemeClr val="tx2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100" spc="0">
                <a:solidFill>
                  <a:schemeClr val="tx2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050" spc="0">
                <a:solidFill>
                  <a:schemeClr val="tx2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000" spc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" name="Chart Placeholder 2" title="Decorative">
            <a:extLst>
              <a:ext uri="{FF2B5EF4-FFF2-40B4-BE49-F238E27FC236}">
                <a16:creationId xmlns:a16="http://schemas.microsoft.com/office/drawing/2014/main" id="{D352E4A8-F531-4E6C-BD45-CE540EDB1D48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815420" y="2392680"/>
            <a:ext cx="5742622" cy="4023995"/>
          </a:xfrm>
        </p:spPr>
        <p:txBody>
          <a:bodyPr/>
          <a:lstStyle/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4" name="Picture Placeholder 3" title="Decorative">
            <a:extLst>
              <a:ext uri="{FF2B5EF4-FFF2-40B4-BE49-F238E27FC236}">
                <a16:creationId xmlns:a16="http://schemas.microsoft.com/office/drawing/2014/main" id="{C9E9201F-1E54-4CE0-974D-2A45F04F48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2392045"/>
            <a:ext cx="4776788" cy="4023995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985145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4535-13A9-914D-A6BC-97AFF28830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7700" y="289560"/>
            <a:ext cx="10896600" cy="893218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43A40995-514F-A74C-B120-F2ADB4920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7700" y="1097363"/>
            <a:ext cx="10896600" cy="6028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spc="300">
                <a:solidFill>
                  <a:schemeClr val="tx2"/>
                </a:solidFill>
                <a:latin typeface="+mj-lt"/>
              </a:defRPr>
            </a:lvl1pPr>
            <a:lvl2pPr>
              <a:defRPr sz="1100">
                <a:solidFill>
                  <a:schemeClr val="tx2"/>
                </a:solidFill>
              </a:defRPr>
            </a:lvl2pPr>
            <a:lvl3pPr>
              <a:defRPr sz="1050">
                <a:solidFill>
                  <a:schemeClr val="tx2"/>
                </a:solidFill>
              </a:defRPr>
            </a:lvl3pPr>
            <a:lvl4pPr>
              <a:defRPr sz="1000">
                <a:solidFill>
                  <a:schemeClr val="tx2"/>
                </a:solidFill>
              </a:defRPr>
            </a:lvl4pPr>
            <a:lvl5pPr>
              <a:defRPr sz="10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SUBTITLE HERE</a:t>
            </a:r>
          </a:p>
        </p:txBody>
      </p:sp>
      <p:sp>
        <p:nvSpPr>
          <p:cNvPr id="4" name="Table Placeholder 3" title="Decorative">
            <a:extLst>
              <a:ext uri="{FF2B5EF4-FFF2-40B4-BE49-F238E27FC236}">
                <a16:creationId xmlns:a16="http://schemas.microsoft.com/office/drawing/2014/main" id="{EC1740A4-BBA1-4296-9738-ADD3B80B243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47700" y="1806575"/>
            <a:ext cx="10896600" cy="457835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8298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69723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6" title="Decorative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6595" y="260350"/>
            <a:ext cx="44926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 title="Decorative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39076" y="260350"/>
            <a:ext cx="4052888" cy="3803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Picture Placeholder 6" title="Decorative">
            <a:extLst>
              <a:ext uri="{FF2B5EF4-FFF2-40B4-BE49-F238E27FC236}">
                <a16:creationId xmlns:a16="http://schemas.microsoft.com/office/drawing/2014/main" id="{B64BDA74-9644-41EB-984D-939D27B60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39076" y="4165600"/>
            <a:ext cx="4052888" cy="239553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1D0563-B39F-46E6-AC0D-1CDBD9E89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160" y="450030"/>
            <a:ext cx="2578099" cy="2508588"/>
          </a:xfrm>
        </p:spPr>
        <p:txBody>
          <a:bodyPr lIns="0" anchor="b">
            <a:normAutofit/>
          </a:bodyPr>
          <a:lstStyle>
            <a:lvl1pPr algn="l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0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1612562" y="1959892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12529377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 title="Decorative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15" y="1497808"/>
            <a:ext cx="3129335" cy="536019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 title="Decorative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366714" y="-20671"/>
            <a:ext cx="3129336" cy="539706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31D0563-B39F-46E6-AC0D-1CDBD9E898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1446" y="2718684"/>
            <a:ext cx="3415560" cy="2508588"/>
          </a:xfrm>
        </p:spPr>
        <p:txBody>
          <a:bodyPr lIns="0" anchor="b">
            <a:normAutofit/>
          </a:bodyPr>
          <a:lstStyle>
            <a:lvl1pPr algn="l">
              <a:defRPr sz="4000"/>
            </a:lvl1pPr>
          </a:lstStyle>
          <a:p>
            <a:r>
              <a:rPr lang="en-US" noProof="0"/>
              <a:t>Click to Add </a:t>
            </a:r>
            <a:br>
              <a:rPr lang="en-US" noProof="0"/>
            </a:br>
            <a:r>
              <a:rPr lang="en-US" noProof="0"/>
              <a:t>Slide Title Here</a:t>
            </a:r>
          </a:p>
        </p:txBody>
      </p:sp>
      <p:sp>
        <p:nvSpPr>
          <p:cNvPr id="10" name="Shape 62" title="Decorative">
            <a:extLst>
              <a:ext uri="{FF2B5EF4-FFF2-40B4-BE49-F238E27FC236}">
                <a16:creationId xmlns:a16="http://schemas.microsoft.com/office/drawing/2014/main" id="{E1A23DB6-E067-4A30-8C4B-98B452428518}"/>
              </a:ext>
            </a:extLst>
          </p:cNvPr>
          <p:cNvSpPr/>
          <p:nvPr userDrawn="1"/>
        </p:nvSpPr>
        <p:spPr>
          <a:xfrm rot="16200000" flipV="1">
            <a:off x="8555848" y="4281994"/>
            <a:ext cx="0" cy="2188805"/>
          </a:xfrm>
          <a:prstGeom prst="line">
            <a:avLst/>
          </a:prstGeom>
          <a:ln w="76200">
            <a:solidFill>
              <a:schemeClr val="accent4"/>
            </a:solidFill>
            <a:miter lim="400000"/>
          </a:ln>
        </p:spPr>
        <p:txBody>
          <a:bodyPr lIns="19050" tIns="19050" rIns="19050" bIns="19050" anchor="ctr"/>
          <a:lstStyle/>
          <a:p>
            <a:pPr algn="ctr">
              <a:defRPr sz="30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lang="en-US" sz="1500" noProof="0" dirty="0"/>
          </a:p>
        </p:txBody>
      </p:sp>
    </p:spTree>
    <p:extLst>
      <p:ext uri="{BB962C8B-B14F-4D97-AF65-F5344CB8AC3E}">
        <p14:creationId xmlns:p14="http://schemas.microsoft.com/office/powerpoint/2010/main" val="10967618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 title="Decorative">
            <a:extLst>
              <a:ext uri="{FF2B5EF4-FFF2-40B4-BE49-F238E27FC236}">
                <a16:creationId xmlns:a16="http://schemas.microsoft.com/office/drawing/2014/main" id="{AC817481-FC70-46B9-B779-4E5C04778C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2725" y="1260389"/>
            <a:ext cx="2816352" cy="317381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Picture Placeholder 4" title="Decorative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194701" y="0"/>
            <a:ext cx="2817564" cy="3175686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4" title="Decorative">
            <a:extLst>
              <a:ext uri="{FF2B5EF4-FFF2-40B4-BE49-F238E27FC236}">
                <a16:creationId xmlns:a16="http://schemas.microsoft.com/office/drawing/2014/main" id="{00DB6AEA-811C-4554-97AF-7D4F2639BD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3361" y="4586414"/>
            <a:ext cx="5798904" cy="227158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4" title="Decorative">
            <a:extLst>
              <a:ext uri="{FF2B5EF4-FFF2-40B4-BE49-F238E27FC236}">
                <a16:creationId xmlns:a16="http://schemas.microsoft.com/office/drawing/2014/main" id="{75694821-2A94-40B8-8AAD-3E3762AFD3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79737" y="4586414"/>
            <a:ext cx="2817564" cy="227158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4" title="Decorative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7889" y="2030436"/>
            <a:ext cx="2817564" cy="240376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Picture Placeholder 4" title="Decorative">
            <a:extLst>
              <a:ext uri="{FF2B5EF4-FFF2-40B4-BE49-F238E27FC236}">
                <a16:creationId xmlns:a16="http://schemas.microsoft.com/office/drawing/2014/main" id="{D653D0B5-B695-4544-91E9-B8223EA713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61076" y="0"/>
            <a:ext cx="2817564" cy="443420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Rectangle 1" title="Decorative"/>
          <p:cNvSpPr/>
          <p:nvPr userDrawn="1"/>
        </p:nvSpPr>
        <p:spPr>
          <a:xfrm>
            <a:off x="213361" y="0"/>
            <a:ext cx="2815716" cy="10997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 title="Decorative"/>
          <p:cNvSpPr/>
          <p:nvPr userDrawn="1"/>
        </p:nvSpPr>
        <p:spPr>
          <a:xfrm>
            <a:off x="3196549" y="3334454"/>
            <a:ext cx="2815716" cy="10997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 title="Decorative"/>
          <p:cNvSpPr/>
          <p:nvPr userDrawn="1"/>
        </p:nvSpPr>
        <p:spPr>
          <a:xfrm>
            <a:off x="6179737" y="0"/>
            <a:ext cx="2815716" cy="18782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 title="Decorative"/>
          <p:cNvSpPr/>
          <p:nvPr userDrawn="1"/>
        </p:nvSpPr>
        <p:spPr>
          <a:xfrm>
            <a:off x="9162924" y="4598770"/>
            <a:ext cx="2815716" cy="22592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277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F0FA98-2EE8-734A-95BB-A4637DCAD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55A45B-F495-F641-AA7A-36292C3CC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27B26-65C5-5A4B-AAEC-70B3B5201C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73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736" r:id="rId2"/>
    <p:sldLayoutId id="2147483689" r:id="rId3"/>
    <p:sldLayoutId id="2147483735" r:id="rId4"/>
    <p:sldLayoutId id="2147483684" r:id="rId5"/>
    <p:sldLayoutId id="2147483752" r:id="rId6"/>
    <p:sldLayoutId id="2147483737" r:id="rId7"/>
    <p:sldLayoutId id="2147483651" r:id="rId8"/>
    <p:sldLayoutId id="2147483738" r:id="rId9"/>
    <p:sldLayoutId id="2147483685" r:id="rId10"/>
    <p:sldLayoutId id="2147483674" r:id="rId11"/>
    <p:sldLayoutId id="2147483690" r:id="rId12"/>
    <p:sldLayoutId id="2147483694" r:id="rId13"/>
    <p:sldLayoutId id="2147483748" r:id="rId14"/>
    <p:sldLayoutId id="2147483693" r:id="rId15"/>
    <p:sldLayoutId id="2147483686" r:id="rId16"/>
    <p:sldLayoutId id="2147483703" r:id="rId17"/>
    <p:sldLayoutId id="2147483709" r:id="rId18"/>
    <p:sldLayoutId id="2147483710" r:id="rId19"/>
    <p:sldLayoutId id="2147483711" r:id="rId20"/>
    <p:sldLayoutId id="2147483712" r:id="rId21"/>
    <p:sldLayoutId id="2147483749" r:id="rId22"/>
    <p:sldLayoutId id="2147483751" r:id="rId23"/>
    <p:sldLayoutId id="2147483704" r:id="rId24"/>
    <p:sldLayoutId id="2147483702" r:id="rId25"/>
    <p:sldLayoutId id="2147483713" r:id="rId26"/>
    <p:sldLayoutId id="2147483714" r:id="rId27"/>
    <p:sldLayoutId id="2147483715" r:id="rId28"/>
    <p:sldLayoutId id="2147483695" r:id="rId29"/>
    <p:sldLayoutId id="2147483730" r:id="rId30"/>
    <p:sldLayoutId id="2147483698" r:id="rId31"/>
    <p:sldLayoutId id="2147483731" r:id="rId32"/>
    <p:sldLayoutId id="2147483699" r:id="rId33"/>
    <p:sldLayoutId id="2147483732" r:id="rId34"/>
    <p:sldLayoutId id="2147483739" r:id="rId35"/>
    <p:sldLayoutId id="2147483740" r:id="rId36"/>
    <p:sldLayoutId id="2147483700" r:id="rId37"/>
    <p:sldLayoutId id="2147483741" r:id="rId38"/>
    <p:sldLayoutId id="2147483742" r:id="rId39"/>
    <p:sldLayoutId id="2147483696" r:id="rId40"/>
    <p:sldLayoutId id="2147483743" r:id="rId41"/>
    <p:sldLayoutId id="2147483744" r:id="rId42"/>
    <p:sldLayoutId id="2147483745" r:id="rId43"/>
    <p:sldLayoutId id="2147483705" r:id="rId44"/>
    <p:sldLayoutId id="2147483746" r:id="rId45"/>
    <p:sldLayoutId id="2147483687" r:id="rId46"/>
    <p:sldLayoutId id="2147483719" r:id="rId47"/>
    <p:sldLayoutId id="2147483720" r:id="rId48"/>
    <p:sldLayoutId id="2147483718" r:id="rId49"/>
    <p:sldLayoutId id="2147483721" r:id="rId50"/>
    <p:sldLayoutId id="2147483716" r:id="rId51"/>
    <p:sldLayoutId id="2147483722" r:id="rId52"/>
    <p:sldLayoutId id="2147483723" r:id="rId53"/>
    <p:sldLayoutId id="2147483753" r:id="rId54"/>
    <p:sldLayoutId id="2147483754" r:id="rId55"/>
    <p:sldLayoutId id="2147483755" r:id="rId56"/>
    <p:sldLayoutId id="2147483756" r:id="rId57"/>
    <p:sldLayoutId id="2147483725" r:id="rId58"/>
    <p:sldLayoutId id="2147483726" r:id="rId59"/>
    <p:sldLayoutId id="2147483675" r:id="rId60"/>
    <p:sldLayoutId id="2147483677" r:id="rId61"/>
    <p:sldLayoutId id="2147483729" r:id="rId62"/>
    <p:sldLayoutId id="2147483747" r:id="rId63"/>
    <p:sldLayoutId id="2147483728" r:id="rId6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2"/>
          </a:solidFill>
          <a:latin typeface="+mj-lt"/>
          <a:ea typeface="+mj-ea"/>
          <a:cs typeface="Gill Sans" panose="020B05020201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b="0" i="0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8" userDrawn="1">
          <p15:clr>
            <a:srgbClr val="F26B43"/>
          </p15:clr>
        </p15:guide>
        <p15:guide id="2" orient="horz" pos="40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5" Type="http://schemas.openxmlformats.org/officeDocument/2006/relationships/chart" Target="../charts/chart1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ebp"/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mailto:louie@lolaconsultinggroup.com" TargetMode="External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Relationship Id="rId9" Type="http://schemas.openxmlformats.org/officeDocument/2006/relationships/hyperlink" Target="http://www.lolaconsultinggroup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using a cell phone&#10;&#10;Description automatically generated with medium confidence">
            <a:extLst>
              <a:ext uri="{FF2B5EF4-FFF2-40B4-BE49-F238E27FC236}">
                <a16:creationId xmlns:a16="http://schemas.microsoft.com/office/drawing/2014/main" id="{59A5D366-BDCD-4761-A29B-21881A691F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313" b="13936"/>
          <a:stretch/>
        </p:blipFill>
        <p:spPr>
          <a:xfrm>
            <a:off x="20" y="4288"/>
            <a:ext cx="12191980" cy="4618512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823991-6F5F-45D3-883F-8179BE103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037721"/>
            <a:ext cx="9575801" cy="891250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lang="en-US" dirty="0"/>
              <a:t>Getting Your Small Business in Order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55E40E-3256-4272-A29D-F2438D5C1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08100" y="6125744"/>
            <a:ext cx="5445785" cy="338549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US" dirty="0"/>
              <a:t>Essential Steps for First-time Entrepreneurs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360C0B-6E12-26D8-AB88-F9693BAB5AA5}"/>
              </a:ext>
            </a:extLst>
          </p:cNvPr>
          <p:cNvSpPr txBox="1"/>
          <p:nvPr/>
        </p:nvSpPr>
        <p:spPr>
          <a:xfrm>
            <a:off x="9696263" y="6361899"/>
            <a:ext cx="21999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Presented by: Louie Picazo, CFE </a:t>
            </a:r>
          </a:p>
        </p:txBody>
      </p:sp>
    </p:spTree>
    <p:extLst>
      <p:ext uri="{BB962C8B-B14F-4D97-AF65-F5344CB8AC3E}">
        <p14:creationId xmlns:p14="http://schemas.microsoft.com/office/powerpoint/2010/main" val="7959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11BAC48-F4C4-46FB-96DC-423C381AC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626" y="3727361"/>
            <a:ext cx="2657979" cy="1025525"/>
          </a:xfrm>
        </p:spPr>
        <p:txBody>
          <a:bodyPr/>
          <a:lstStyle/>
          <a:p>
            <a:r>
              <a:rPr lang="en-US" dirty="0"/>
              <a:t>Agenda 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0391FA66-BCDC-4C12-B812-A0DEE14539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ADE35233-6DEE-4B97-AFFB-06DE78443B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55313" y="1417933"/>
            <a:ext cx="4294206" cy="424851"/>
          </a:xfrm>
        </p:spPr>
        <p:txBody>
          <a:bodyPr/>
          <a:lstStyle/>
          <a:p>
            <a:r>
              <a:rPr lang="en-US" b="1" dirty="0"/>
              <a:t>2. Establishing a Clear Business Plan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187271B6-523F-4DCD-A006-84BF4C0C7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155313" y="1817719"/>
            <a:ext cx="4294206" cy="367609"/>
          </a:xfrm>
        </p:spPr>
        <p:txBody>
          <a:bodyPr/>
          <a:lstStyle/>
          <a:p>
            <a:r>
              <a:rPr lang="en-US" b="1" dirty="0"/>
              <a:t>3. Financial Organization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F23411C8-1DB7-46A1-A6DC-41EACD30ED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63085" y="2174241"/>
            <a:ext cx="4294206" cy="367609"/>
          </a:xfrm>
        </p:spPr>
        <p:txBody>
          <a:bodyPr/>
          <a:lstStyle/>
          <a:p>
            <a:r>
              <a:rPr lang="en-US" b="1" dirty="0"/>
              <a:t>4. Legal and Administrative Setup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7B21F6A-5FD9-417C-9575-4DBC3185FD8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27084" y="2569167"/>
            <a:ext cx="4294206" cy="388684"/>
          </a:xfrm>
        </p:spPr>
        <p:txBody>
          <a:bodyPr/>
          <a:lstStyle/>
          <a:p>
            <a:r>
              <a:rPr lang="en-US" b="1" dirty="0"/>
              <a:t>5. Building a Strong Marketing Strategy</a:t>
            </a:r>
          </a:p>
        </p:txBody>
      </p:sp>
      <p:pic>
        <p:nvPicPr>
          <p:cNvPr id="12" name="Picture Placeholder 11" title="Decorative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8634413" y="812800"/>
            <a:ext cx="3557587" cy="5232400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94D6F14-CDA1-F558-B0EB-73B7444767C7}"/>
              </a:ext>
            </a:extLst>
          </p:cNvPr>
          <p:cNvSpPr txBox="1"/>
          <p:nvPr/>
        </p:nvSpPr>
        <p:spPr>
          <a:xfrm>
            <a:off x="4155313" y="2987295"/>
            <a:ext cx="30510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6. Streamlining Operations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07B271-392C-3001-DB0C-BDB3DD313F2F}"/>
              </a:ext>
            </a:extLst>
          </p:cNvPr>
          <p:cNvSpPr txBox="1"/>
          <p:nvPr/>
        </p:nvSpPr>
        <p:spPr>
          <a:xfrm>
            <a:off x="4155313" y="3403296"/>
            <a:ext cx="3196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7. Managing Human Resources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FEBF55-6204-4137-3D07-07159CD92CBF}"/>
              </a:ext>
            </a:extLst>
          </p:cNvPr>
          <p:cNvSpPr txBox="1"/>
          <p:nvPr/>
        </p:nvSpPr>
        <p:spPr>
          <a:xfrm>
            <a:off x="4163085" y="3796484"/>
            <a:ext cx="3865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8. Evalu</a:t>
            </a:r>
            <a:r>
              <a:rPr lang="en-US" sz="1600" b="1" dirty="0"/>
              <a:t>ating and Improving Your Business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BDF45-EC4A-B51A-1F55-8371F2A6415B}"/>
              </a:ext>
            </a:extLst>
          </p:cNvPr>
          <p:cNvSpPr txBox="1"/>
          <p:nvPr/>
        </p:nvSpPr>
        <p:spPr>
          <a:xfrm>
            <a:off x="4155313" y="4187295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130115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7946A2-8DCE-4047-9CAE-38128B4BAF3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1800" dirty="0"/>
              <a:t>Key Areas to Focus on: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Importance of organization in business success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Planning, Finance, Legal, Marketing, and Operations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BE52921-898C-4569-9D8A-F1C5E0ABE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8053" y="2263366"/>
            <a:ext cx="6435524" cy="837717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7" name="Picture Placeholder 6" title="Decorative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Placeholder 8"/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/>
          <a:stretch/>
        </p:blipFill>
        <p:spPr>
          <a:xfrm>
            <a:off x="497942" y="3358587"/>
            <a:ext cx="4599160" cy="2906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9917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4A0257C-3D98-4E46-86D3-1B752C837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283" y="1765874"/>
            <a:ext cx="4291343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Establishing a Clear Business Plan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7FC37E-9058-4ED1-8333-F003F720C9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78170" y="844637"/>
            <a:ext cx="6302218" cy="921237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Define your business purpose and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Conduct Market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Set Strategic Objectives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838199" y="3737092"/>
            <a:ext cx="6302218" cy="2663707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Defining your business purpose and goals </a:t>
            </a:r>
            <a:r>
              <a:rPr lang="en-US" dirty="0"/>
              <a:t>is a foundational step in establishing and growing your enterprise</a:t>
            </a:r>
          </a:p>
          <a:p>
            <a:r>
              <a:rPr lang="en-US" b="1" dirty="0"/>
              <a:t>Conducting a market analysis </a:t>
            </a:r>
            <a:r>
              <a:rPr lang="en-US" dirty="0"/>
              <a:t>is a crucial step in understanding the environment your business operates within</a:t>
            </a:r>
          </a:p>
          <a:p>
            <a:r>
              <a:rPr lang="en-US" b="1" dirty="0"/>
              <a:t>Setting strategic business objectives </a:t>
            </a:r>
            <a:r>
              <a:rPr lang="en-US" dirty="0"/>
              <a:t>involves defining clear, actionable targets that align with your overall vision and mission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486EED6B-A2DE-2269-1D79-2CEC74DC30E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3274" b="13274"/>
          <a:stretch>
            <a:fillRect/>
          </a:stretch>
        </p:blipFill>
        <p:spPr>
          <a:xfrm>
            <a:off x="6890253" y="2065762"/>
            <a:ext cx="5170488" cy="2527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8795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F0240E2-270B-47F4-97C1-065A42CC2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Financial Organization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52924E-B022-4FF4-B161-31F5531EC8D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52921" y="2218099"/>
            <a:ext cx="4230815" cy="2236867"/>
          </a:xfrm>
        </p:spPr>
        <p:txBody>
          <a:bodyPr>
            <a:normAutofit/>
          </a:bodyPr>
          <a:lstStyle/>
          <a:p>
            <a:r>
              <a:rPr lang="en-US" dirty="0"/>
              <a:t>Budget Planning</a:t>
            </a:r>
          </a:p>
          <a:p>
            <a:pPr lvl="1"/>
            <a:r>
              <a:rPr lang="en-US" dirty="0"/>
              <a:t>Outline startup costs and operational expenses</a:t>
            </a:r>
          </a:p>
          <a:p>
            <a:r>
              <a:rPr lang="en-US" dirty="0"/>
              <a:t>Explore Current and Future Funding Options</a:t>
            </a:r>
          </a:p>
          <a:p>
            <a:pPr lvl="1"/>
            <a:r>
              <a:rPr lang="en-US" dirty="0"/>
              <a:t>Consider Conventional loans, investors, and SBA Loans</a:t>
            </a:r>
          </a:p>
          <a:p>
            <a:r>
              <a:rPr lang="en-US" dirty="0"/>
              <a:t>Implement Financial Management Tools</a:t>
            </a:r>
          </a:p>
          <a:p>
            <a:pPr lvl="1"/>
            <a:r>
              <a:rPr lang="en-US" dirty="0"/>
              <a:t>Use software for bookkeeping and financial tracking</a:t>
            </a:r>
          </a:p>
        </p:txBody>
      </p:sp>
      <p:pic>
        <p:nvPicPr>
          <p:cNvPr id="19" name="Picture Placeholder 18" title="Decorative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301D50-FECD-C067-7094-D47A2E53D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204" y="3996297"/>
            <a:ext cx="5201970" cy="27310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6A84C969-3AE0-F806-0713-311D768C43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0963065"/>
              </p:ext>
            </p:extLst>
          </p:nvPr>
        </p:nvGraphicFramePr>
        <p:xfrm>
          <a:off x="8077548" y="719667"/>
          <a:ext cx="4230815" cy="2142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85941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title="Decorative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2000" cy="6858000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Legal and Administrative Setup </a:t>
            </a:r>
          </a:p>
        </p:txBody>
      </p:sp>
    </p:spTree>
    <p:extLst>
      <p:ext uri="{BB962C8B-B14F-4D97-AF65-F5344CB8AC3E}">
        <p14:creationId xmlns:p14="http://schemas.microsoft.com/office/powerpoint/2010/main" val="1415924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7FCC6D1-213C-4A86-A2D0-742E15438C0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71449" y="575950"/>
            <a:ext cx="3977648" cy="73169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Choose a Business Structure: LLC, S-Corp, C-Corp, Partnerships, and Sole Proprietor 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2414D74-66D2-4C65-A48E-39F723FB2B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71449" y="1307644"/>
            <a:ext cx="3977648" cy="1215327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Register Your Business Name and Trademark: State or with the U.S. Patent and Trademark Office (USPTO): Local registration only protects your name within your state, while a federal trademark provides nationwide protection.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4D7EF6E-37B1-4694-B769-3DDEC29D838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71449" y="2561476"/>
            <a:ext cx="3977648" cy="73169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Acquire Necessary Licenses and Permits: Local, State, and Federal Lic. Requirements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C2EAA8-D3C6-403B-B439-F95C60D0B3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510" y="207736"/>
            <a:ext cx="5807043" cy="6442527"/>
          </a:xfrm>
        </p:spPr>
        <p:txBody>
          <a:bodyPr/>
          <a:lstStyle/>
          <a:p>
            <a:r>
              <a:rPr lang="en-US" sz="2400" b="1" dirty="0"/>
              <a:t>Key points about the importance of legal and trade name protection:</a:t>
            </a:r>
          </a:p>
          <a:p>
            <a:r>
              <a:rPr lang="en-US" b="1" dirty="0"/>
              <a:t>Business Protection laws have many purposes. It helps ensure fairness in a business transaction between other businesses involved in a deal or dispute; it protects individual rights; it provides standards for responsible behavior; and it promotes economic stability through legal certainty.</a:t>
            </a:r>
          </a:p>
          <a:p>
            <a:r>
              <a:rPr lang="en-US" b="1" dirty="0"/>
              <a:t>Brand Recognition and Loyalty:</a:t>
            </a:r>
          </a:p>
          <a:p>
            <a:r>
              <a:rPr lang="en-US" dirty="0"/>
              <a:t>A protected trade name helps customers easily identify and associate with a specific company, fostering brand loyalty and trust. </a:t>
            </a:r>
          </a:p>
          <a:p>
            <a:r>
              <a:rPr lang="en-US" b="1" dirty="0"/>
              <a:t>Market Differentiation:</a:t>
            </a:r>
          </a:p>
          <a:p>
            <a:r>
              <a:rPr lang="en-US" dirty="0"/>
              <a:t>By preventing competitors from using similar names, a company can clearly distinguish itself in the marketplace, avoiding confusion among consumers. </a:t>
            </a:r>
          </a:p>
          <a:p>
            <a:r>
              <a:rPr lang="en-US" b="1" dirty="0"/>
              <a:t>Legal Enforcement:</a:t>
            </a:r>
          </a:p>
          <a:p>
            <a:r>
              <a:rPr lang="en-US" dirty="0"/>
              <a:t>A registered trademark allows a business to take legal action against companies using similar names, potentially recovering damages if infringement occurs. </a:t>
            </a:r>
          </a:p>
          <a:p>
            <a:r>
              <a:rPr lang="en-US" b="1" dirty="0"/>
              <a:t>Business Value Enhancement:</a:t>
            </a:r>
          </a:p>
          <a:p>
            <a:r>
              <a:rPr lang="en-US" dirty="0"/>
              <a:t>A strong, protected brand name can increase the perceived value of a company, making it more attractive to potential investors. </a:t>
            </a:r>
          </a:p>
          <a:p>
            <a:r>
              <a:rPr lang="en-US" b="1" dirty="0"/>
              <a:t>Protecting Intellectual Property:</a:t>
            </a:r>
          </a:p>
          <a:p>
            <a:r>
              <a:rPr lang="en-US" dirty="0"/>
              <a:t>A company's trade name is considered intellectual property, and legal protection ensures exclusive rights to use that name.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9456B2C-D485-A4DD-FE94-9E34B2B69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6031" y="3293170"/>
            <a:ext cx="4847753" cy="32318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2607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16642-2A17-A643-314B-9182DAEA3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32430E0-04DF-3310-3101-88002AB3BA17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6C807-7CFB-6E79-0A34-D30804B81B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Building a Strong Marketing Strategy </a:t>
            </a:r>
          </a:p>
        </p:txBody>
      </p:sp>
    </p:spTree>
    <p:extLst>
      <p:ext uri="{BB962C8B-B14F-4D97-AF65-F5344CB8AC3E}">
        <p14:creationId xmlns:p14="http://schemas.microsoft.com/office/powerpoint/2010/main" val="3337785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20648-4C9C-FC53-7121-26E5AFF70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650EAFA-EEBC-F76F-F01B-5A1AF6C790F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3510" y="207736"/>
            <a:ext cx="5807043" cy="6442527"/>
          </a:xfrm>
        </p:spPr>
        <p:txBody>
          <a:bodyPr/>
          <a:lstStyle/>
          <a:p>
            <a:endParaRPr lang="en-US" sz="1800" dirty="0"/>
          </a:p>
          <a:p>
            <a:r>
              <a:rPr lang="en-US" sz="1800" dirty="0"/>
              <a:t>Develop Your Brand Identity:</a:t>
            </a:r>
          </a:p>
          <a:p>
            <a:pPr marL="971550" lvl="1" indent="-285750"/>
            <a:r>
              <a:rPr lang="en-US" sz="1600" dirty="0">
                <a:solidFill>
                  <a:schemeClr val="bg1"/>
                </a:solidFill>
              </a:rPr>
              <a:t>Logo, tagline, and brand message</a:t>
            </a:r>
          </a:p>
          <a:p>
            <a:r>
              <a:rPr lang="en-US" sz="1800" dirty="0"/>
              <a:t>Create an Online Presence:</a:t>
            </a:r>
          </a:p>
          <a:p>
            <a:pPr marL="971550" lvl="1" indent="-285750"/>
            <a:r>
              <a:rPr lang="en-US" sz="1600" dirty="0">
                <a:solidFill>
                  <a:schemeClr val="bg1"/>
                </a:solidFill>
              </a:rPr>
              <a:t>Website, social media, and online advertising</a:t>
            </a:r>
          </a:p>
          <a:p>
            <a:r>
              <a:rPr lang="en-US" sz="1800" dirty="0"/>
              <a:t>Engage with Your Target Audience:</a:t>
            </a:r>
          </a:p>
          <a:p>
            <a:pPr marL="971550" lvl="1" indent="-285750"/>
            <a:r>
              <a:rPr lang="en-US" sz="1600" dirty="0">
                <a:solidFill>
                  <a:schemeClr val="bg1"/>
                </a:solidFill>
              </a:rPr>
              <a:t>Customer feedback and community engagement</a:t>
            </a:r>
          </a:p>
          <a:p>
            <a:pPr lvl="1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en-US" sz="1600" b="1" dirty="0">
              <a:solidFill>
                <a:schemeClr val="bg1"/>
              </a:solidFill>
            </a:endParaRPr>
          </a:p>
          <a:p>
            <a:pPr lvl="1" indent="0">
              <a:buNone/>
            </a:pPr>
            <a:r>
              <a:rPr lang="en-US" sz="1600" b="1" dirty="0">
                <a:solidFill>
                  <a:schemeClr val="bg1"/>
                </a:solidFill>
              </a:rPr>
              <a:t>At its core, marketing seeks to take a product or service, identify its ideal customers, and draw the customers' attention to the product or service available.</a:t>
            </a:r>
          </a:p>
          <a:p>
            <a:pPr lvl="1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en-US" sz="1600" dirty="0">
              <a:solidFill>
                <a:schemeClr val="bg1"/>
              </a:solidFill>
            </a:endParaRPr>
          </a:p>
          <a:p>
            <a:pPr lvl="1" indent="0">
              <a:buNone/>
            </a:pP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2184ACB-BD01-61A1-81F2-FBBB6823E5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876031" y="3503050"/>
            <a:ext cx="4847753" cy="2812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2143C0-FC99-8E38-4C46-5C83211AD57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22259" y="343114"/>
            <a:ext cx="5311444" cy="3269219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Marketing refers to all activities a company does to promote and sell products or services to consumers.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Marketing makes use of the "marketing mix," also known as the four Ps—product, price, place, and promotion.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Marketing used to be centered around traditional marketing techniques including television, radio, mail, and word-of-mouth strategies.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Though traditional marketing is still prevalent, digital marketing now allows companies to engage in newsletter, social media, affiliate, and content marketing strategies.</a:t>
            </a:r>
          </a:p>
        </p:txBody>
      </p:sp>
    </p:spTree>
    <p:extLst>
      <p:ext uri="{BB962C8B-B14F-4D97-AF65-F5344CB8AC3E}">
        <p14:creationId xmlns:p14="http://schemas.microsoft.com/office/powerpoint/2010/main" val="3850902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Placeholder 23">
            <a:extLst>
              <a:ext uri="{FF2B5EF4-FFF2-40B4-BE49-F238E27FC236}">
                <a16:creationId xmlns:a16="http://schemas.microsoft.com/office/drawing/2014/main" id="{92E15824-487C-60EC-EE0F-3E8E0EDC14A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t="7842" b="7842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itle 19">
            <a:extLst>
              <a:ext uri="{FF2B5EF4-FFF2-40B4-BE49-F238E27FC236}">
                <a16:creationId xmlns:a16="http://schemas.microsoft.com/office/drawing/2014/main" id="{70A943E2-3248-7885-8C6C-DF4A3E1AA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551" y="3673179"/>
            <a:ext cx="6672404" cy="2188805"/>
          </a:xfrm>
        </p:spPr>
        <p:txBody>
          <a:bodyPr/>
          <a:lstStyle/>
          <a:p>
            <a:pPr algn="ctr"/>
            <a:r>
              <a:rPr lang="en-US" dirty="0"/>
              <a:t>Streamlining Operations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7CE65DB-F833-2B47-0E46-EF8BFDE99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16436" y="3665204"/>
            <a:ext cx="5175564" cy="2196780"/>
          </a:xfrm>
        </p:spPr>
        <p:txBody>
          <a:bodyPr/>
          <a:lstStyle/>
          <a:p>
            <a:r>
              <a:rPr lang="en-US" dirty="0"/>
              <a:t>Efficiency + Productivity = Profitability   </a:t>
            </a:r>
          </a:p>
        </p:txBody>
      </p:sp>
    </p:spTree>
    <p:extLst>
      <p:ext uri="{BB962C8B-B14F-4D97-AF65-F5344CB8AC3E}">
        <p14:creationId xmlns:p14="http://schemas.microsoft.com/office/powerpoint/2010/main" val="4024669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674765-6846-ED6F-67B2-2654735D933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Supplier and Vendor Relationships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9B8A8FA-C6C4-DA50-B1DA-4BE3D33ADE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Adopt Efficient Processes and Technology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188657-FE49-04FA-67AB-3D464139C3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Establish trustworthy partnerships</a:t>
            </a:r>
          </a:p>
          <a:p>
            <a:r>
              <a:rPr lang="en-US" dirty="0"/>
              <a:t>Local </a:t>
            </a:r>
          </a:p>
          <a:p>
            <a:r>
              <a:rPr lang="en-US" dirty="0"/>
              <a:t>National </a:t>
            </a:r>
          </a:p>
          <a:p>
            <a:r>
              <a:rPr lang="en-US" dirty="0"/>
              <a:t>Global</a:t>
            </a:r>
          </a:p>
          <a:p>
            <a:r>
              <a:rPr lang="en-US" dirty="0"/>
              <a:t>Independent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BAA9535-076B-1C4C-8AEA-0A26CB8CC5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Utilize project management and productivity tools</a:t>
            </a:r>
          </a:p>
          <a:p>
            <a:r>
              <a:rPr lang="en-US" dirty="0"/>
              <a:t>SaaS (Software as a Service) Common examples are email, calendaring, and office tools (such as Microsoft Office 365). SaaS provides a complete software solution that you purchase on a pay-as-you-go basis from a cloud service provider.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8AB1527-720E-740C-3D77-5A990F15C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410" y="1716684"/>
            <a:ext cx="3686159" cy="414824"/>
          </a:xfrm>
        </p:spPr>
        <p:txBody>
          <a:bodyPr>
            <a:normAutofit/>
          </a:bodyPr>
          <a:lstStyle/>
          <a:p>
            <a:r>
              <a:rPr lang="en-US" sz="1600" dirty="0"/>
              <a:t>Location and Distribution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6B0748-3C06-C751-5199-66D0E2CE89CB}"/>
              </a:ext>
            </a:extLst>
          </p:cNvPr>
          <p:cNvSpPr txBox="1"/>
          <p:nvPr/>
        </p:nvSpPr>
        <p:spPr>
          <a:xfrm>
            <a:off x="403410" y="2131508"/>
            <a:ext cx="34895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Physical or virtual location considerations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Brick and Mortar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Home Business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Hybrid 	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8E17CA4-C01C-48C9-5251-415E73392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10" y="4335392"/>
            <a:ext cx="5311366" cy="2213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9836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69FA756-0B01-64EC-4474-24DFA079EA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/>
            <a:r>
              <a:rPr lang="en-US" dirty="0"/>
              <a:t>Recruitment and Hiring Strategies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DD4BC6B-D785-209F-CEBD-8A354F1CC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US" dirty="0"/>
              <a:t>Employee Training and Development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230C007-4372-6389-4185-FF11B9919D1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Treat candidates like customers</a:t>
            </a:r>
          </a:p>
          <a:p>
            <a:r>
              <a:rPr lang="en-US" dirty="0"/>
              <a:t>Use social media</a:t>
            </a:r>
          </a:p>
          <a:p>
            <a:r>
              <a:rPr lang="en-US" dirty="0"/>
              <a:t>Implement an employee referral program</a:t>
            </a:r>
          </a:p>
          <a:p>
            <a:r>
              <a:rPr lang="en-US" dirty="0"/>
              <a:t>Create compelling job descriptions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15A77C-00E0-98BC-C600-4E6057924ED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Onboarding new hires </a:t>
            </a:r>
          </a:p>
          <a:p>
            <a:r>
              <a:rPr lang="en-US" dirty="0"/>
              <a:t>Matching mentors with mentees </a:t>
            </a:r>
          </a:p>
          <a:p>
            <a:r>
              <a:rPr lang="en-US" dirty="0"/>
              <a:t>Upskilling or reskilling initiatives </a:t>
            </a:r>
          </a:p>
          <a:p>
            <a:r>
              <a:rPr lang="en-US" dirty="0"/>
              <a:t>Teaching employees about the company's values, missions, and goals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3325B33-3E95-BAB4-880F-E394E6FE8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Human Resources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454B96A-991C-E945-011D-E2202497D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6016" y="4787662"/>
            <a:ext cx="3145609" cy="1948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9428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0E34561-BD91-3B58-7F91-FD617C6348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algn="ctr"/>
            <a:r>
              <a:rPr lang="en-US" dirty="0"/>
              <a:t>Set Performance Metrics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0026A08-EBC4-D3BC-10D7-9B6C224E4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US" dirty="0"/>
              <a:t>Regularly Review Business Processes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0D1BA28-3C20-5068-67AD-3308F72A659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Measure success through KPIs</a:t>
            </a:r>
          </a:p>
          <a:p>
            <a:r>
              <a:rPr lang="en-US" dirty="0"/>
              <a:t>Customer acquisition costs</a:t>
            </a:r>
          </a:p>
          <a:p>
            <a:r>
              <a:rPr lang="en-US" dirty="0"/>
              <a:t>Customer churn rate</a:t>
            </a:r>
          </a:p>
          <a:p>
            <a:r>
              <a:rPr lang="en-US" dirty="0"/>
              <a:t>Profit margin</a:t>
            </a:r>
          </a:p>
          <a:p>
            <a:r>
              <a:rPr lang="en-US" dirty="0"/>
              <a:t>Employee productivity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2BE7037-9502-354E-0A9F-389615F1FA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972685" y="3366301"/>
            <a:ext cx="4342629" cy="276289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Identifying bottlenecks, optimizing productivity, improving customer experience, reducing costs, adapting to changing market conditions, and staying competitive</a:t>
            </a:r>
          </a:p>
          <a:p>
            <a:r>
              <a:rPr lang="en-US" dirty="0"/>
              <a:t>Determine which business functions or operations need the most scrutiny. </a:t>
            </a:r>
          </a:p>
          <a:p>
            <a:r>
              <a:rPr lang="en-US" dirty="0"/>
              <a:t>Map out each step of the process to identify potential inefficiencies</a:t>
            </a:r>
          </a:p>
          <a:p>
            <a:r>
              <a:rPr lang="en-US" dirty="0"/>
              <a:t>Discuss potential solutions and changes based on findings.</a:t>
            </a:r>
          </a:p>
          <a:p>
            <a:r>
              <a:rPr lang="en-US" dirty="0"/>
              <a:t>Make necessary adjustments and monitor their impact.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BFC9E92-9F53-BC6A-AFB8-57EBDF4C2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196" y="358609"/>
            <a:ext cx="8646059" cy="1044677"/>
          </a:xfrm>
        </p:spPr>
        <p:txBody>
          <a:bodyPr>
            <a:normAutofit/>
          </a:bodyPr>
          <a:lstStyle/>
          <a:p>
            <a:r>
              <a:rPr lang="en-US" dirty="0"/>
              <a:t> Evaluating and Improving Your Business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B18FBC2-6E11-942F-47F4-2111F2BE50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8274" y="470598"/>
            <a:ext cx="1865376" cy="1865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2147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D81EF999-A884-4768-A0F6-4A5244B2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212725" y="1260389"/>
            <a:ext cx="2816352" cy="3173816"/>
          </a:xfrm>
        </p:spPr>
      </p:pic>
      <p:pic>
        <p:nvPicPr>
          <p:cNvPr id="36" name="Picture Placeholder 35">
            <a:extLst>
              <a:ext uri="{FF2B5EF4-FFF2-40B4-BE49-F238E27FC236}">
                <a16:creationId xmlns:a16="http://schemas.microsoft.com/office/drawing/2014/main" id="{6CBE990D-619E-4EC3-8E3B-3235FF4087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45" name="Picture Placeholder 13" descr="3 ladies in discussion" title="Decorative">
            <a:extLst>
              <a:ext uri="{FF2B5EF4-FFF2-40B4-BE49-F238E27FC236}">
                <a16:creationId xmlns:a16="http://schemas.microsoft.com/office/drawing/2014/main" id="{15E558B1-9F51-4146-A449-BF38892A84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6179737" y="4586414"/>
            <a:ext cx="2817564" cy="2271585"/>
          </a:xfrm>
        </p:spPr>
      </p:pic>
      <p:sp>
        <p:nvSpPr>
          <p:cNvPr id="54" name="Title 53" hidden="1">
            <a:extLst>
              <a:ext uri="{FF2B5EF4-FFF2-40B4-BE49-F238E27FC236}">
                <a16:creationId xmlns:a16="http://schemas.microsoft.com/office/drawing/2014/main" id="{4C6A162B-A7A0-49BC-B7CB-0A66DC4171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571500"/>
            <a:ext cx="10515600" cy="555625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>
                    <a:lumMod val="85000"/>
                  </a:schemeClr>
                </a:solidFill>
              </a:rPr>
              <a:t>Photo Collage</a:t>
            </a:r>
          </a:p>
        </p:txBody>
      </p:sp>
      <p:pic>
        <p:nvPicPr>
          <p:cNvPr id="13" name="Picture Placeholder 5">
            <a:extLst>
              <a:ext uri="{FF2B5EF4-FFF2-40B4-BE49-F238E27FC236}">
                <a16:creationId xmlns:a16="http://schemas.microsoft.com/office/drawing/2014/main" id="{C1F0D4FA-A491-4D35-84B8-333978500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177889" y="2030436"/>
            <a:ext cx="2817564" cy="2403769"/>
          </a:xfrm>
        </p:spPr>
      </p:pic>
      <p:pic>
        <p:nvPicPr>
          <p:cNvPr id="15" name="Picture Placeholder 14" descr="two ladies talking" title="Decorative">
            <a:extLst>
              <a:ext uri="{FF2B5EF4-FFF2-40B4-BE49-F238E27FC236}">
                <a16:creationId xmlns:a16="http://schemas.microsoft.com/office/drawing/2014/main" id="{6E7929E0-03DA-4DB9-A1CD-6B898CCC0F9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6" name="Picture Placeholder 11">
            <a:extLst>
              <a:ext uri="{FF2B5EF4-FFF2-40B4-BE49-F238E27FC236}">
                <a16:creationId xmlns:a16="http://schemas.microsoft.com/office/drawing/2014/main" id="{F0C1B8B8-F1A3-42A5-8865-E0498306BC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66736A-74B1-AF2F-3892-15F158A0DD48}"/>
              </a:ext>
            </a:extLst>
          </p:cNvPr>
          <p:cNvSpPr txBox="1"/>
          <p:nvPr/>
        </p:nvSpPr>
        <p:spPr>
          <a:xfrm>
            <a:off x="928673" y="370359"/>
            <a:ext cx="21004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4B38A9-FB67-CFB4-047D-6782E10DA0F9}"/>
              </a:ext>
            </a:extLst>
          </p:cNvPr>
          <p:cNvSpPr txBox="1"/>
          <p:nvPr/>
        </p:nvSpPr>
        <p:spPr>
          <a:xfrm>
            <a:off x="6287498" y="18107"/>
            <a:ext cx="27079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Summary of Key Points: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Effective Early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Financial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Legal Compliance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Diversify Marketing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Proficient Operations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6884CA-4414-8AE5-7C60-FFF2058FA159}"/>
              </a:ext>
            </a:extLst>
          </p:cNvPr>
          <p:cNvSpPr txBox="1"/>
          <p:nvPr/>
        </p:nvSpPr>
        <p:spPr>
          <a:xfrm>
            <a:off x="9161076" y="4983542"/>
            <a:ext cx="281756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Louie Picazo, CFE</a:t>
            </a:r>
          </a:p>
          <a:p>
            <a:r>
              <a:rPr lang="en-US" dirty="0">
                <a:solidFill>
                  <a:schemeClr val="bg1"/>
                </a:solidFill>
                <a:hlinkClick r:id="rId8"/>
              </a:rPr>
              <a:t>louie@lolaconsultinggroup.com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r>
              <a:rPr lang="en-US" dirty="0">
                <a:solidFill>
                  <a:schemeClr val="bg1"/>
                </a:solidFill>
                <a:hlinkClick r:id="rId9"/>
              </a:rPr>
              <a:t>www.lolaconsultinggroup.com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623.252.2518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B5ADDF-71BF-0A5B-4D04-38472D15EA99}"/>
              </a:ext>
            </a:extLst>
          </p:cNvPr>
          <p:cNvSpPr txBox="1"/>
          <p:nvPr/>
        </p:nvSpPr>
        <p:spPr>
          <a:xfrm>
            <a:off x="3575915" y="3588662"/>
            <a:ext cx="2055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1250005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6">
      <a:dk1>
        <a:srgbClr val="3F3F3F"/>
      </a:dk1>
      <a:lt1>
        <a:srgbClr val="FFFFFF"/>
      </a:lt1>
      <a:dk2>
        <a:srgbClr val="000000"/>
      </a:dk2>
      <a:lt2>
        <a:srgbClr val="A5A5A5"/>
      </a:lt2>
      <a:accent1>
        <a:srgbClr val="954F72"/>
      </a:accent1>
      <a:accent2>
        <a:srgbClr val="0F3955"/>
      </a:accent2>
      <a:accent3>
        <a:srgbClr val="BBC3CD"/>
      </a:accent3>
      <a:accent4>
        <a:srgbClr val="484848"/>
      </a:accent4>
      <a:accent5>
        <a:srgbClr val="1F1F26"/>
      </a:accent5>
      <a:accent6>
        <a:srgbClr val="F2CAA2"/>
      </a:accent6>
      <a:hlink>
        <a:srgbClr val="00194C"/>
      </a:hlink>
      <a:folHlink>
        <a:srgbClr val="954F72"/>
      </a:folHlink>
    </a:clrScheme>
    <a:fontScheme name="MSFT template">
      <a:majorFont>
        <a:latin typeface="Corbel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ICK TO ADD TITLE" id="{634D9E51-4949-4732-B929-C29E3E42414E}" vid="{5842DBD6-7D6C-4C1A-8AA9-69FB39037E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 bold sophisticated presentation</Template>
  <TotalTime>2019</TotalTime>
  <Words>2179</Words>
  <Application>Microsoft Office PowerPoint</Application>
  <PresentationFormat>Widescreen</PresentationFormat>
  <Paragraphs>213</Paragraphs>
  <Slides>14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Corbel</vt:lpstr>
      <vt:lpstr>Office Theme</vt:lpstr>
      <vt:lpstr>Getting Your Small Business in Order </vt:lpstr>
      <vt:lpstr>Agenda </vt:lpstr>
      <vt:lpstr>Introduction</vt:lpstr>
      <vt:lpstr>Establishing a Clear Business Plan </vt:lpstr>
      <vt:lpstr>Financial Organization</vt:lpstr>
      <vt:lpstr>PowerPoint Presentation</vt:lpstr>
      <vt:lpstr>PowerPoint Presentation</vt:lpstr>
      <vt:lpstr>PowerPoint Presentation</vt:lpstr>
      <vt:lpstr>PowerPoint Presentation</vt:lpstr>
      <vt:lpstr>Streamlining Operations</vt:lpstr>
      <vt:lpstr>Location and Distribution</vt:lpstr>
      <vt:lpstr>Managing Human Resources</vt:lpstr>
      <vt:lpstr> Evaluating and Improving Your Business</vt:lpstr>
      <vt:lpstr>Photo Collage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Louie Picazo</dc:creator>
  <cp:lastModifiedBy>Louie Picazo</cp:lastModifiedBy>
  <cp:revision>20</cp:revision>
  <dcterms:created xsi:type="dcterms:W3CDTF">2024-11-25T17:17:56Z</dcterms:created>
  <dcterms:modified xsi:type="dcterms:W3CDTF">2025-01-07T03:31:04Z</dcterms:modified>
</cp:coreProperties>
</file>